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76" r:id="rId5"/>
    <p:sldId id="376" r:id="rId6"/>
    <p:sldId id="274" r:id="rId7"/>
    <p:sldId id="427" r:id="rId8"/>
    <p:sldId id="428" r:id="rId9"/>
    <p:sldId id="425" r:id="rId10"/>
    <p:sldId id="433" r:id="rId11"/>
    <p:sldId id="258" r:id="rId12"/>
    <p:sldId id="429" r:id="rId13"/>
    <p:sldId id="430" r:id="rId14"/>
    <p:sldId id="259" r:id="rId15"/>
    <p:sldId id="435" r:id="rId16"/>
    <p:sldId id="434" r:id="rId17"/>
    <p:sldId id="432" r:id="rId18"/>
    <p:sldId id="436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FF33"/>
    <a:srgbClr val="33CC33"/>
    <a:srgbClr val="666699"/>
    <a:srgbClr val="CC00CC"/>
    <a:srgbClr val="FF3300"/>
    <a:srgbClr val="003399"/>
    <a:srgbClr val="000066"/>
    <a:srgbClr val="CC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required contribution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Orange FY21</c:v>
                </c:pt>
                <c:pt idx="1">
                  <c:v>Orange FY22</c:v>
                </c:pt>
              </c:strCache>
              <c:extLst/>
            </c:strRef>
          </c:cat>
          <c:val>
            <c:numRef>
              <c:f>Sheet1!$B$2:$B$5</c:f>
              <c:numCache>
                <c:formatCode>"$"#,##0_);[Red]\("$"#,##0\)</c:formatCode>
                <c:ptCount val="2"/>
                <c:pt idx="0">
                  <c:v>1989628</c:v>
                </c:pt>
                <c:pt idx="1">
                  <c:v>1964703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111-4D05-9622-930A7FF15A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foundation aid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Orange FY21</c:v>
                </c:pt>
                <c:pt idx="1">
                  <c:v>Orange FY22</c:v>
                </c:pt>
              </c:strCache>
              <c:extLst/>
            </c:strRef>
          </c:cat>
          <c:val>
            <c:numRef>
              <c:f>Sheet1!$C$2:$C$5</c:f>
              <c:numCache>
                <c:formatCode>"$"#,##0_);[Red]\("$"#,##0\)</c:formatCode>
                <c:ptCount val="2"/>
                <c:pt idx="0">
                  <c:v>5218129</c:v>
                </c:pt>
                <c:pt idx="1">
                  <c:v>4841724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111-4D05-9622-930A7FF15A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state hold harmless aid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Orange FY21</c:v>
                </c:pt>
                <c:pt idx="1">
                  <c:v>Orange FY22</c:v>
                </c:pt>
              </c:strCache>
              <c:extLst/>
            </c:strRef>
          </c:cat>
          <c:val>
            <c:numRef>
              <c:f>Sheet1!$D$2:$D$5</c:f>
              <c:numCache>
                <c:formatCode>"$"#,##0_);[Red]\("$"#,##0\)</c:formatCode>
                <c:ptCount val="2"/>
                <c:pt idx="0">
                  <c:v>213917</c:v>
                </c:pt>
                <c:pt idx="1">
                  <c:v>590322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111-4D05-9622-930A7FF15A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state minimum aid increase</c:v>
                </c:pt>
              </c:strCache>
            </c:strRef>
          </c:tx>
          <c:spPr>
            <a:solidFill>
              <a:srgbClr val="66FF3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2463768115941934E-2"/>
                  <c:y val="-5.90275164000368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7E-4349-844B-DB265C8E4A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Orange FY21</c:v>
                </c:pt>
                <c:pt idx="1">
                  <c:v>Orange FY22</c:v>
                </c:pt>
              </c:strCache>
              <c:extLst/>
            </c:strRef>
          </c:cat>
          <c:val>
            <c:numRef>
              <c:f>Sheet1!$E$2:$E$5</c:f>
              <c:numCache>
                <c:formatCode>"$"#,##0_);[Red]\("$"#,##0\)</c:formatCode>
                <c:ptCount val="2"/>
                <c:pt idx="1">
                  <c:v>15960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6111-4D05-9622-930A7FF15A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2137855"/>
        <c:axId val="172136191"/>
      </c:barChart>
      <c:catAx>
        <c:axId val="17213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6191"/>
        <c:crosses val="autoZero"/>
        <c:auto val="1"/>
        <c:lblAlgn val="ctr"/>
        <c:lblOffset val="100"/>
        <c:noMultiLvlLbl val="0"/>
      </c:catAx>
      <c:valAx>
        <c:axId val="172136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7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required contribution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Orange FY23</c:v>
                </c:pt>
              </c:strCache>
              <c:extLst/>
            </c:strRef>
          </c:cat>
          <c:val>
            <c:numRef>
              <c:f>Sheet1!$B$2:$B$5</c:f>
              <c:numCache>
                <c:formatCode>"$"#,##0_);[Red]\("$"#,##0\)</c:formatCode>
                <c:ptCount val="1"/>
                <c:pt idx="0">
                  <c:v>2251919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111-4D05-9622-930A7FF15A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foundation aid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1"/>
                <c:pt idx="0">
                  <c:v>Orange FY23</c:v>
                </c:pt>
              </c:strCache>
              <c:extLst/>
            </c:strRef>
          </c:cat>
          <c:val>
            <c:numRef>
              <c:f>Sheet1!$C$2:$C$5</c:f>
              <c:numCache>
                <c:formatCode>"$"#,##0_);[Red]\("$"#,##0\)</c:formatCode>
                <c:ptCount val="1"/>
                <c:pt idx="0">
                  <c:v>6295562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111-4D05-9622-930A7FF15A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state hold harmless aid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Orange FY23</c:v>
                </c:pt>
              </c:strCache>
              <c:extLst/>
            </c:strRef>
          </c:cat>
          <c:val>
            <c:numRef>
              <c:f>Sheet1!$D$2:$D$5</c:f>
              <c:numCache>
                <c:formatCode>General</c:formatCode>
                <c:ptCount val="1"/>
                <c:pt idx="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111-4D05-9622-930A7FF15A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state minimum aid increase</c:v>
                </c:pt>
              </c:strCache>
            </c:strRef>
          </c:tx>
          <c:spPr>
            <a:solidFill>
              <a:srgbClr val="66FF3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Orange FY23</c:v>
                </c:pt>
              </c:strCache>
              <c:extLst/>
            </c:strRef>
          </c:cat>
          <c:val>
            <c:numRef>
              <c:f>Sheet1!$E$2:$E$5</c:f>
              <c:numCache>
                <c:formatCode>General</c:formatCode>
                <c:ptCount val="1"/>
                <c:pt idx="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6111-4D05-9622-930A7FF15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137855"/>
        <c:axId val="172136191"/>
      </c:barChart>
      <c:catAx>
        <c:axId val="172137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6191"/>
        <c:crosses val="autoZero"/>
        <c:auto val="1"/>
        <c:lblAlgn val="ctr"/>
        <c:lblOffset val="100"/>
        <c:noMultiLvlLbl val="0"/>
      </c:catAx>
      <c:valAx>
        <c:axId val="172136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137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700" baseline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Series 1 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FY22</c:v>
                </c:pt>
                <c:pt idx="1">
                  <c:v>FY23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"-"_);_(@_)</c:formatCode>
                <c:ptCount val="2"/>
                <c:pt idx="0">
                  <c:v>1581696</c:v>
                </c:pt>
                <c:pt idx="1">
                  <c:v>2414571.04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8-4C63-A77F-1A1ED9398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5152639"/>
        <c:axId val="425158463"/>
      </c:barChart>
      <c:catAx>
        <c:axId val="425152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158463"/>
        <c:crosses val="autoZero"/>
        <c:auto val="1"/>
        <c:lblAlgn val="ctr"/>
        <c:lblOffset val="100"/>
        <c:noMultiLvlLbl val="0"/>
      </c:catAx>
      <c:valAx>
        <c:axId val="42515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152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385A3-CE66-4D79-8E52-9E9573C65A99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823D36A0-4AAA-4B7E-9A69-5259AB9D294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Administration</a:t>
          </a:r>
        </a:p>
      </dgm:t>
    </dgm:pt>
    <dgm:pt modelId="{498089FE-5D43-4E53-9795-072BD09868C8}" type="parTrans" cxnId="{2D2470DD-E7FA-4A8D-961D-2D36D7A5D161}">
      <dgm:prSet/>
      <dgm:spPr/>
      <dgm:t>
        <a:bodyPr/>
        <a:lstStyle/>
        <a:p>
          <a:endParaRPr lang="en-US"/>
        </a:p>
      </dgm:t>
    </dgm:pt>
    <dgm:pt modelId="{1D84D4B2-E0B0-4AB0-A9DB-CB7D1ACC53DA}" type="sibTrans" cxnId="{2D2470DD-E7FA-4A8D-961D-2D36D7A5D161}">
      <dgm:prSet/>
      <dgm:spPr/>
      <dgm:t>
        <a:bodyPr/>
        <a:lstStyle/>
        <a:p>
          <a:endParaRPr lang="en-US"/>
        </a:p>
      </dgm:t>
    </dgm:pt>
    <dgm:pt modelId="{8B5B65B6-82C5-4361-912B-0B6923641684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Operations &amp; Maintenance</a:t>
          </a:r>
        </a:p>
      </dgm:t>
    </dgm:pt>
    <dgm:pt modelId="{ED88ED86-B1CA-4CA0-B93B-124EFAE10040}" type="parTrans" cxnId="{B3BA8296-1DF9-4664-92BD-2688BEC9866B}">
      <dgm:prSet/>
      <dgm:spPr/>
      <dgm:t>
        <a:bodyPr/>
        <a:lstStyle/>
        <a:p>
          <a:endParaRPr lang="en-US"/>
        </a:p>
      </dgm:t>
    </dgm:pt>
    <dgm:pt modelId="{ACEE9E0A-B3CA-4C14-8F0C-4ECAA896D5CC}" type="sibTrans" cxnId="{B3BA8296-1DF9-4664-92BD-2688BEC9866B}">
      <dgm:prSet/>
      <dgm:spPr/>
      <dgm:t>
        <a:bodyPr/>
        <a:lstStyle/>
        <a:p>
          <a:endParaRPr lang="en-US"/>
        </a:p>
      </dgm:t>
    </dgm:pt>
    <dgm:pt modelId="{4D719989-500E-42BC-8BB2-0397DDA79557}" type="pres">
      <dgm:prSet presAssocID="{7F8385A3-CE66-4D79-8E52-9E9573C65A99}" presName="linearFlow" presStyleCnt="0">
        <dgm:presLayoutVars>
          <dgm:dir/>
          <dgm:resizeHandles val="exact"/>
        </dgm:presLayoutVars>
      </dgm:prSet>
      <dgm:spPr/>
    </dgm:pt>
    <dgm:pt modelId="{6770A475-4CE1-4167-81C6-9A1C33D4974C}" type="pres">
      <dgm:prSet presAssocID="{823D36A0-4AAA-4B7E-9A69-5259AB9D294E}" presName="comp" presStyleCnt="0"/>
      <dgm:spPr/>
    </dgm:pt>
    <dgm:pt modelId="{17ED4B81-2454-4A36-BC49-0A8CA7592471}" type="pres">
      <dgm:prSet presAssocID="{823D36A0-4AAA-4B7E-9A69-5259AB9D294E}" presName="rect2" presStyleLbl="node1" presStyleIdx="0" presStyleCnt="2" custScaleX="78447" custScaleY="142036" custLinFactNeighborX="27156" custLinFactNeighborY="4039">
        <dgm:presLayoutVars>
          <dgm:bulletEnabled val="1"/>
        </dgm:presLayoutVars>
      </dgm:prSet>
      <dgm:spPr/>
    </dgm:pt>
    <dgm:pt modelId="{645E21F2-4122-491C-9958-FB5E52F0A572}" type="pres">
      <dgm:prSet presAssocID="{823D36A0-4AAA-4B7E-9A69-5259AB9D294E}" presName="rect1" presStyleLbl="lnNode1" presStyleIdx="0" presStyleCnt="2" custScaleX="230290" custScaleY="155667"/>
      <dgm:spPr>
        <a:solidFill>
          <a:schemeClr val="accent1"/>
        </a:solidFill>
      </dgm:spPr>
    </dgm:pt>
    <dgm:pt modelId="{573C49F7-7199-463C-8DF0-6639C0F926AB}" type="pres">
      <dgm:prSet presAssocID="{1D84D4B2-E0B0-4AB0-A9DB-CB7D1ACC53DA}" presName="sibTrans" presStyleCnt="0"/>
      <dgm:spPr/>
    </dgm:pt>
    <dgm:pt modelId="{AC83102B-66BF-45D1-B21C-E95A3B9CCD3F}" type="pres">
      <dgm:prSet presAssocID="{8B5B65B6-82C5-4361-912B-0B6923641684}" presName="comp" presStyleCnt="0"/>
      <dgm:spPr/>
    </dgm:pt>
    <dgm:pt modelId="{5F018370-7B24-49C6-A7BA-0E93E6B94472}" type="pres">
      <dgm:prSet presAssocID="{8B5B65B6-82C5-4361-912B-0B6923641684}" presName="rect2" presStyleLbl="node1" presStyleIdx="1" presStyleCnt="2" custScaleX="119825" custScaleY="100425" custLinFactNeighborX="-72" custLinFactNeighborY="-8023">
        <dgm:presLayoutVars>
          <dgm:bulletEnabled val="1"/>
        </dgm:presLayoutVars>
      </dgm:prSet>
      <dgm:spPr/>
    </dgm:pt>
    <dgm:pt modelId="{A04BB7E0-4CCA-4CA6-9EE1-AA728D194788}" type="pres">
      <dgm:prSet presAssocID="{8B5B65B6-82C5-4361-912B-0B6923641684}" presName="rect1" presStyleLbl="lnNode1" presStyleIdx="1" presStyleCnt="2" custScaleX="129495" custScaleY="91668" custLinFactNeighborX="60640" custLinFactNeighborY="-12276"/>
      <dgm:spPr/>
    </dgm:pt>
  </dgm:ptLst>
  <dgm:cxnLst>
    <dgm:cxn modelId="{9055FE52-7B91-435C-B39C-78F754A27326}" type="presOf" srcId="{823D36A0-4AAA-4B7E-9A69-5259AB9D294E}" destId="{17ED4B81-2454-4A36-BC49-0A8CA7592471}" srcOrd="0" destOrd="0" presId="urn:microsoft.com/office/officeart/2008/layout/AlternatingPictureBlocks"/>
    <dgm:cxn modelId="{B3BA8296-1DF9-4664-92BD-2688BEC9866B}" srcId="{7F8385A3-CE66-4D79-8E52-9E9573C65A99}" destId="{8B5B65B6-82C5-4361-912B-0B6923641684}" srcOrd="1" destOrd="0" parTransId="{ED88ED86-B1CA-4CA0-B93B-124EFAE10040}" sibTransId="{ACEE9E0A-B3CA-4C14-8F0C-4ECAA896D5CC}"/>
    <dgm:cxn modelId="{370DB0DA-BCDD-4934-885B-B6461D638675}" type="presOf" srcId="{8B5B65B6-82C5-4361-912B-0B6923641684}" destId="{5F018370-7B24-49C6-A7BA-0E93E6B94472}" srcOrd="0" destOrd="0" presId="urn:microsoft.com/office/officeart/2008/layout/AlternatingPictureBlocks"/>
    <dgm:cxn modelId="{2D2470DD-E7FA-4A8D-961D-2D36D7A5D161}" srcId="{7F8385A3-CE66-4D79-8E52-9E9573C65A99}" destId="{823D36A0-4AAA-4B7E-9A69-5259AB9D294E}" srcOrd="0" destOrd="0" parTransId="{498089FE-5D43-4E53-9795-072BD09868C8}" sibTransId="{1D84D4B2-E0B0-4AB0-A9DB-CB7D1ACC53DA}"/>
    <dgm:cxn modelId="{96E180F8-C334-4BD0-93F8-2A5B0200EF84}" type="presOf" srcId="{7F8385A3-CE66-4D79-8E52-9E9573C65A99}" destId="{4D719989-500E-42BC-8BB2-0397DDA79557}" srcOrd="0" destOrd="0" presId="urn:microsoft.com/office/officeart/2008/layout/AlternatingPictureBlocks"/>
    <dgm:cxn modelId="{651F3684-D26B-461B-AFFB-312A25ABB996}" type="presParOf" srcId="{4D719989-500E-42BC-8BB2-0397DDA79557}" destId="{6770A475-4CE1-4167-81C6-9A1C33D4974C}" srcOrd="0" destOrd="0" presId="urn:microsoft.com/office/officeart/2008/layout/AlternatingPictureBlocks"/>
    <dgm:cxn modelId="{D19E1B3C-71F7-48E7-97B9-AF8130B1CC14}" type="presParOf" srcId="{6770A475-4CE1-4167-81C6-9A1C33D4974C}" destId="{17ED4B81-2454-4A36-BC49-0A8CA7592471}" srcOrd="0" destOrd="0" presId="urn:microsoft.com/office/officeart/2008/layout/AlternatingPictureBlocks"/>
    <dgm:cxn modelId="{2B9C711E-F8CA-45DF-9A91-6AEFF2C58C2F}" type="presParOf" srcId="{6770A475-4CE1-4167-81C6-9A1C33D4974C}" destId="{645E21F2-4122-491C-9958-FB5E52F0A572}" srcOrd="1" destOrd="0" presId="urn:microsoft.com/office/officeart/2008/layout/AlternatingPictureBlocks"/>
    <dgm:cxn modelId="{8EA1B8EA-E3B8-4262-A896-45EBC2E45CF8}" type="presParOf" srcId="{4D719989-500E-42BC-8BB2-0397DDA79557}" destId="{573C49F7-7199-463C-8DF0-6639C0F926AB}" srcOrd="1" destOrd="0" presId="urn:microsoft.com/office/officeart/2008/layout/AlternatingPictureBlocks"/>
    <dgm:cxn modelId="{5B04356D-038F-45C5-BB9F-D54169DFABCE}" type="presParOf" srcId="{4D719989-500E-42BC-8BB2-0397DDA79557}" destId="{AC83102B-66BF-45D1-B21C-E95A3B9CCD3F}" srcOrd="2" destOrd="0" presId="urn:microsoft.com/office/officeart/2008/layout/AlternatingPictureBlocks"/>
    <dgm:cxn modelId="{64D2D2A4-17A9-4D98-B41C-E62D00F4B1D0}" type="presParOf" srcId="{AC83102B-66BF-45D1-B21C-E95A3B9CCD3F}" destId="{5F018370-7B24-49C6-A7BA-0E93E6B94472}" srcOrd="0" destOrd="0" presId="urn:microsoft.com/office/officeart/2008/layout/AlternatingPictureBlocks"/>
    <dgm:cxn modelId="{914D618E-1896-42F7-BBC5-0DBC05458FE4}" type="presParOf" srcId="{AC83102B-66BF-45D1-B21C-E95A3B9CCD3F}" destId="{A04BB7E0-4CCA-4CA6-9EE1-AA728D19478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385A3-CE66-4D79-8E52-9E9573C65A99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823D36A0-4AAA-4B7E-9A69-5259AB9D294E}">
      <dgm:prSet phldrT="[Text]" custT="1"/>
      <dgm:spPr>
        <a:solidFill>
          <a:srgbClr val="CC00CC"/>
        </a:solidFill>
      </dgm:spPr>
      <dgm:t>
        <a:bodyPr/>
        <a:lstStyle/>
        <a:p>
          <a:r>
            <a:rPr lang="en-US" sz="1900" dirty="0"/>
            <a:t>Instructional Materials, Equipment, and Technology</a:t>
          </a:r>
          <a:endParaRPr lang="en-US" dirty="0"/>
        </a:p>
      </dgm:t>
    </dgm:pt>
    <dgm:pt modelId="{498089FE-5D43-4E53-9795-072BD09868C8}" type="parTrans" cxnId="{2D2470DD-E7FA-4A8D-961D-2D36D7A5D161}">
      <dgm:prSet/>
      <dgm:spPr/>
      <dgm:t>
        <a:bodyPr/>
        <a:lstStyle/>
        <a:p>
          <a:endParaRPr lang="en-US"/>
        </a:p>
      </dgm:t>
    </dgm:pt>
    <dgm:pt modelId="{1D84D4B2-E0B0-4AB0-A9DB-CB7D1ACC53DA}" type="sibTrans" cxnId="{2D2470DD-E7FA-4A8D-961D-2D36D7A5D161}">
      <dgm:prSet/>
      <dgm:spPr/>
      <dgm:t>
        <a:bodyPr/>
        <a:lstStyle/>
        <a:p>
          <a:endParaRPr lang="en-US"/>
        </a:p>
      </dgm:t>
    </dgm:pt>
    <dgm:pt modelId="{8B5B65B6-82C5-4361-912B-0B6923641684}">
      <dgm:prSet phldrT="[Text]"/>
      <dgm:spPr>
        <a:solidFill>
          <a:srgbClr val="FFFF0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/>
            <a:t>Classroom &amp; Specialist Teachers</a:t>
          </a:r>
        </a:p>
      </dgm:t>
    </dgm:pt>
    <dgm:pt modelId="{ED88ED86-B1CA-4CA0-B93B-124EFAE10040}" type="parTrans" cxnId="{B3BA8296-1DF9-4664-92BD-2688BEC9866B}">
      <dgm:prSet/>
      <dgm:spPr/>
      <dgm:t>
        <a:bodyPr/>
        <a:lstStyle/>
        <a:p>
          <a:endParaRPr lang="en-US"/>
        </a:p>
      </dgm:t>
    </dgm:pt>
    <dgm:pt modelId="{ACEE9E0A-B3CA-4C14-8F0C-4ECAA896D5CC}" type="sibTrans" cxnId="{B3BA8296-1DF9-4664-92BD-2688BEC9866B}">
      <dgm:prSet/>
      <dgm:spPr/>
      <dgm:t>
        <a:bodyPr/>
        <a:lstStyle/>
        <a:p>
          <a:endParaRPr lang="en-US"/>
        </a:p>
      </dgm:t>
    </dgm:pt>
    <dgm:pt modelId="{78737B0A-F6CC-4B36-AB33-B4544A92ACB2}" type="pres">
      <dgm:prSet presAssocID="{7F8385A3-CE66-4D79-8E52-9E9573C65A99}" presName="linearFlow" presStyleCnt="0">
        <dgm:presLayoutVars>
          <dgm:dir/>
          <dgm:resizeHandles val="exact"/>
        </dgm:presLayoutVars>
      </dgm:prSet>
      <dgm:spPr/>
    </dgm:pt>
    <dgm:pt modelId="{8A8BB94A-F3FB-41D5-95E8-D8B92CE1B2D7}" type="pres">
      <dgm:prSet presAssocID="{823D36A0-4AAA-4B7E-9A69-5259AB9D294E}" presName="comp" presStyleCnt="0"/>
      <dgm:spPr/>
    </dgm:pt>
    <dgm:pt modelId="{E2581E48-E60D-47B9-AD4E-EE6B304F0D4C}" type="pres">
      <dgm:prSet presAssocID="{823D36A0-4AAA-4B7E-9A69-5259AB9D294E}" presName="rect2" presStyleLbl="node1" presStyleIdx="0" presStyleCnt="2">
        <dgm:presLayoutVars>
          <dgm:bulletEnabled val="1"/>
        </dgm:presLayoutVars>
      </dgm:prSet>
      <dgm:spPr/>
    </dgm:pt>
    <dgm:pt modelId="{4F99EE8F-6FFF-4436-B619-AF8E57EE5AF8}" type="pres">
      <dgm:prSet presAssocID="{823D36A0-4AAA-4B7E-9A69-5259AB9D294E}" presName="rect1" presStyleLbl="lnNode1" presStyleIdx="0" presStyleCnt="2" custLinFactNeighborX="-667" custLinFactNeighborY="-6375"/>
      <dgm:spPr>
        <a:solidFill>
          <a:schemeClr val="accent6"/>
        </a:solidFill>
      </dgm:spPr>
    </dgm:pt>
    <dgm:pt modelId="{8A7D8956-AA5C-480F-8064-DA444508E60D}" type="pres">
      <dgm:prSet presAssocID="{1D84D4B2-E0B0-4AB0-A9DB-CB7D1ACC53DA}" presName="sibTrans" presStyleCnt="0"/>
      <dgm:spPr/>
    </dgm:pt>
    <dgm:pt modelId="{4FFB090B-2842-41E8-96EA-788734023A37}" type="pres">
      <dgm:prSet presAssocID="{8B5B65B6-82C5-4361-912B-0B6923641684}" presName="comp" presStyleCnt="0"/>
      <dgm:spPr/>
    </dgm:pt>
    <dgm:pt modelId="{108F966E-D80C-458B-8788-59C362962CBD}" type="pres">
      <dgm:prSet presAssocID="{8B5B65B6-82C5-4361-912B-0B6923641684}" presName="rect2" presStyleLbl="node1" presStyleIdx="1" presStyleCnt="2">
        <dgm:presLayoutVars>
          <dgm:bulletEnabled val="1"/>
        </dgm:presLayoutVars>
      </dgm:prSet>
      <dgm:spPr/>
    </dgm:pt>
    <dgm:pt modelId="{9A998689-C4DC-4783-B5DC-E3BA55E6AD53}" type="pres">
      <dgm:prSet presAssocID="{8B5B65B6-82C5-4361-912B-0B6923641684}" presName="rect1" presStyleLbl="lnNode1" presStyleIdx="1" presStyleCnt="2"/>
      <dgm:spPr>
        <a:solidFill>
          <a:schemeClr val="accent2">
            <a:lumMod val="40000"/>
            <a:lumOff val="60000"/>
          </a:schemeClr>
        </a:solidFill>
      </dgm:spPr>
    </dgm:pt>
  </dgm:ptLst>
  <dgm:cxnLst>
    <dgm:cxn modelId="{4A4C0C2E-5E3D-4418-8E81-A615B3F63F76}" type="presOf" srcId="{8B5B65B6-82C5-4361-912B-0B6923641684}" destId="{108F966E-D80C-458B-8788-59C362962CBD}" srcOrd="0" destOrd="0" presId="urn:microsoft.com/office/officeart/2008/layout/AlternatingPictureBlocks"/>
    <dgm:cxn modelId="{07499D2E-AB8A-4899-B400-68AD965BD4E3}" type="presOf" srcId="{7F8385A3-CE66-4D79-8E52-9E9573C65A99}" destId="{78737B0A-F6CC-4B36-AB33-B4544A92ACB2}" srcOrd="0" destOrd="0" presId="urn:microsoft.com/office/officeart/2008/layout/AlternatingPictureBlocks"/>
    <dgm:cxn modelId="{1DBD2083-4DC9-48EA-857B-7068C2EA0FCC}" type="presOf" srcId="{823D36A0-4AAA-4B7E-9A69-5259AB9D294E}" destId="{E2581E48-E60D-47B9-AD4E-EE6B304F0D4C}" srcOrd="0" destOrd="0" presId="urn:microsoft.com/office/officeart/2008/layout/AlternatingPictureBlocks"/>
    <dgm:cxn modelId="{B3BA8296-1DF9-4664-92BD-2688BEC9866B}" srcId="{7F8385A3-CE66-4D79-8E52-9E9573C65A99}" destId="{8B5B65B6-82C5-4361-912B-0B6923641684}" srcOrd="1" destOrd="0" parTransId="{ED88ED86-B1CA-4CA0-B93B-124EFAE10040}" sibTransId="{ACEE9E0A-B3CA-4C14-8F0C-4ECAA896D5CC}"/>
    <dgm:cxn modelId="{2D2470DD-E7FA-4A8D-961D-2D36D7A5D161}" srcId="{7F8385A3-CE66-4D79-8E52-9E9573C65A99}" destId="{823D36A0-4AAA-4B7E-9A69-5259AB9D294E}" srcOrd="0" destOrd="0" parTransId="{498089FE-5D43-4E53-9795-072BD09868C8}" sibTransId="{1D84D4B2-E0B0-4AB0-A9DB-CB7D1ACC53DA}"/>
    <dgm:cxn modelId="{3AEA68D3-EBD4-4F20-B036-B5DD6999EFE9}" type="presParOf" srcId="{78737B0A-F6CC-4B36-AB33-B4544A92ACB2}" destId="{8A8BB94A-F3FB-41D5-95E8-D8B92CE1B2D7}" srcOrd="0" destOrd="0" presId="urn:microsoft.com/office/officeart/2008/layout/AlternatingPictureBlocks"/>
    <dgm:cxn modelId="{3B77D8A8-E621-46F2-A86D-7A8151419791}" type="presParOf" srcId="{8A8BB94A-F3FB-41D5-95E8-D8B92CE1B2D7}" destId="{E2581E48-E60D-47B9-AD4E-EE6B304F0D4C}" srcOrd="0" destOrd="0" presId="urn:microsoft.com/office/officeart/2008/layout/AlternatingPictureBlocks"/>
    <dgm:cxn modelId="{4C906E87-87AD-4CB9-98BF-59F963257703}" type="presParOf" srcId="{8A8BB94A-F3FB-41D5-95E8-D8B92CE1B2D7}" destId="{4F99EE8F-6FFF-4436-B619-AF8E57EE5AF8}" srcOrd="1" destOrd="0" presId="urn:microsoft.com/office/officeart/2008/layout/AlternatingPictureBlocks"/>
    <dgm:cxn modelId="{A71321B4-4805-4310-B317-B8B5F8A13B65}" type="presParOf" srcId="{78737B0A-F6CC-4B36-AB33-B4544A92ACB2}" destId="{8A7D8956-AA5C-480F-8064-DA444508E60D}" srcOrd="1" destOrd="0" presId="urn:microsoft.com/office/officeart/2008/layout/AlternatingPictureBlocks"/>
    <dgm:cxn modelId="{1429ED9B-5392-4E6F-9263-9FDCA36CAAB9}" type="presParOf" srcId="{78737B0A-F6CC-4B36-AB33-B4544A92ACB2}" destId="{4FFB090B-2842-41E8-96EA-788734023A37}" srcOrd="2" destOrd="0" presId="urn:microsoft.com/office/officeart/2008/layout/AlternatingPictureBlocks"/>
    <dgm:cxn modelId="{3D831BC5-3BFD-427E-865D-8759B6E8E3D2}" type="presParOf" srcId="{4FFB090B-2842-41E8-96EA-788734023A37}" destId="{108F966E-D80C-458B-8788-59C362962CBD}" srcOrd="0" destOrd="0" presId="urn:microsoft.com/office/officeart/2008/layout/AlternatingPictureBlocks"/>
    <dgm:cxn modelId="{93A8080F-06CD-4585-9153-85416E6FC0A1}" type="presParOf" srcId="{4FFB090B-2842-41E8-96EA-788734023A37}" destId="{9A998689-C4DC-4783-B5DC-E3BA55E6AD5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8385A3-CE66-4D79-8E52-9E9573C65A99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823D36A0-4AAA-4B7E-9A69-5259AB9D294E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Employee Benefits/Fixed Charges</a:t>
          </a:r>
        </a:p>
      </dgm:t>
    </dgm:pt>
    <dgm:pt modelId="{498089FE-5D43-4E53-9795-072BD09868C8}" type="parTrans" cxnId="{2D2470DD-E7FA-4A8D-961D-2D36D7A5D161}">
      <dgm:prSet/>
      <dgm:spPr/>
      <dgm:t>
        <a:bodyPr/>
        <a:lstStyle/>
        <a:p>
          <a:endParaRPr lang="en-US"/>
        </a:p>
      </dgm:t>
    </dgm:pt>
    <dgm:pt modelId="{1D84D4B2-E0B0-4AB0-A9DB-CB7D1ACC53DA}" type="sibTrans" cxnId="{2D2470DD-E7FA-4A8D-961D-2D36D7A5D161}">
      <dgm:prSet/>
      <dgm:spPr/>
      <dgm:t>
        <a:bodyPr/>
        <a:lstStyle/>
        <a:p>
          <a:endParaRPr lang="en-US"/>
        </a:p>
      </dgm:t>
    </dgm:pt>
    <dgm:pt modelId="{F3EEAE6D-9E31-4406-9174-3BC3F1158DBD}" type="pres">
      <dgm:prSet presAssocID="{7F8385A3-CE66-4D79-8E52-9E9573C65A99}" presName="linearFlow" presStyleCnt="0">
        <dgm:presLayoutVars>
          <dgm:dir/>
          <dgm:resizeHandles val="exact"/>
        </dgm:presLayoutVars>
      </dgm:prSet>
      <dgm:spPr/>
    </dgm:pt>
    <dgm:pt modelId="{755EEF7E-4264-46E9-9851-180C29EC20AA}" type="pres">
      <dgm:prSet presAssocID="{823D36A0-4AAA-4B7E-9A69-5259AB9D294E}" presName="comp" presStyleCnt="0"/>
      <dgm:spPr/>
    </dgm:pt>
    <dgm:pt modelId="{ACA2C3EB-2DC2-41D6-B4EE-068A52EE65C7}" type="pres">
      <dgm:prSet presAssocID="{823D36A0-4AAA-4B7E-9A69-5259AB9D294E}" presName="rect2" presStyleLbl="node1" presStyleIdx="0" presStyleCnt="1">
        <dgm:presLayoutVars>
          <dgm:bulletEnabled val="1"/>
        </dgm:presLayoutVars>
      </dgm:prSet>
      <dgm:spPr/>
    </dgm:pt>
    <dgm:pt modelId="{4EECE86B-6C57-41FB-A340-1818400F6626}" type="pres">
      <dgm:prSet presAssocID="{823D36A0-4AAA-4B7E-9A69-5259AB9D294E}" presName="rect1" presStyleLbl="lnNode1" presStyleIdx="0" presStyleCnt="1"/>
      <dgm:spPr>
        <a:solidFill>
          <a:schemeClr val="accent5">
            <a:lumMod val="60000"/>
            <a:lumOff val="40000"/>
          </a:schemeClr>
        </a:solidFill>
      </dgm:spPr>
    </dgm:pt>
  </dgm:ptLst>
  <dgm:cxnLst>
    <dgm:cxn modelId="{2D2470DD-E7FA-4A8D-961D-2D36D7A5D161}" srcId="{7F8385A3-CE66-4D79-8E52-9E9573C65A99}" destId="{823D36A0-4AAA-4B7E-9A69-5259AB9D294E}" srcOrd="0" destOrd="0" parTransId="{498089FE-5D43-4E53-9795-072BD09868C8}" sibTransId="{1D84D4B2-E0B0-4AB0-A9DB-CB7D1ACC53DA}"/>
    <dgm:cxn modelId="{FD20E7E4-5B69-41CF-B81F-CAA1F20F1BBA}" type="presOf" srcId="{7F8385A3-CE66-4D79-8E52-9E9573C65A99}" destId="{F3EEAE6D-9E31-4406-9174-3BC3F1158DBD}" srcOrd="0" destOrd="0" presId="urn:microsoft.com/office/officeart/2008/layout/AlternatingPictureBlocks"/>
    <dgm:cxn modelId="{40873AFB-CF81-4666-B5D1-369F978FD5F8}" type="presOf" srcId="{823D36A0-4AAA-4B7E-9A69-5259AB9D294E}" destId="{ACA2C3EB-2DC2-41D6-B4EE-068A52EE65C7}" srcOrd="0" destOrd="0" presId="urn:microsoft.com/office/officeart/2008/layout/AlternatingPictureBlocks"/>
    <dgm:cxn modelId="{5BF19BFF-4E54-40B0-A280-447510555E18}" type="presParOf" srcId="{F3EEAE6D-9E31-4406-9174-3BC3F1158DBD}" destId="{755EEF7E-4264-46E9-9851-180C29EC20AA}" srcOrd="0" destOrd="0" presId="urn:microsoft.com/office/officeart/2008/layout/AlternatingPictureBlocks"/>
    <dgm:cxn modelId="{C3C4E687-CCB8-4E5F-9D37-561B90F92350}" type="presParOf" srcId="{755EEF7E-4264-46E9-9851-180C29EC20AA}" destId="{ACA2C3EB-2DC2-41D6-B4EE-068A52EE65C7}" srcOrd="0" destOrd="0" presId="urn:microsoft.com/office/officeart/2008/layout/AlternatingPictureBlocks"/>
    <dgm:cxn modelId="{1F93F0BC-75E6-47E4-AA03-63D00CC22C3F}" type="presParOf" srcId="{755EEF7E-4264-46E9-9851-180C29EC20AA}" destId="{4EECE86B-6C57-41FB-A340-1818400F662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7740EC-0AA1-40E0-992C-461B70741C79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95C4AF-9564-4244-8086-85924B6997B7}">
      <dgm:prSet phldrT="[Text]"/>
      <dgm:spPr>
        <a:solidFill>
          <a:srgbClr val="FF0000"/>
        </a:solid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Low income</a:t>
          </a:r>
        </a:p>
      </dgm:t>
    </dgm:pt>
    <dgm:pt modelId="{71788C02-B940-46A3-9644-4D4B04F4B4BC}" type="parTrans" cxnId="{56A9F906-F157-40B1-AAFF-0E01DC84F25B}">
      <dgm:prSet/>
      <dgm:spPr/>
      <dgm:t>
        <a:bodyPr/>
        <a:lstStyle/>
        <a:p>
          <a:endParaRPr lang="en-US"/>
        </a:p>
      </dgm:t>
    </dgm:pt>
    <dgm:pt modelId="{4DA0D281-F2EF-4B1C-9FEC-072636E9ED9F}" type="sibTrans" cxnId="{56A9F906-F157-40B1-AAFF-0E01DC84F25B}">
      <dgm:prSet/>
      <dgm:spPr/>
      <dgm:t>
        <a:bodyPr/>
        <a:lstStyle/>
        <a:p>
          <a:endParaRPr lang="en-US"/>
        </a:p>
      </dgm:t>
    </dgm:pt>
    <dgm:pt modelId="{069FFEE8-6F91-4740-8190-4B48DA74FE04}">
      <dgm:prSet phldrT="[Text]"/>
      <dgm:spPr>
        <a:solidFill>
          <a:srgbClr val="00B0F0"/>
        </a:solidFill>
        <a:ln>
          <a:solidFill>
            <a:srgbClr val="0070C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English learner</a:t>
          </a:r>
        </a:p>
      </dgm:t>
    </dgm:pt>
    <dgm:pt modelId="{F5C67263-DDE9-4AD5-A044-030DC6CFA90E}" type="parTrans" cxnId="{D070C31A-FA21-4952-BB71-AF54745337E0}">
      <dgm:prSet/>
      <dgm:spPr/>
      <dgm:t>
        <a:bodyPr/>
        <a:lstStyle/>
        <a:p>
          <a:endParaRPr lang="en-US"/>
        </a:p>
      </dgm:t>
    </dgm:pt>
    <dgm:pt modelId="{D62B48D6-A5D5-42A5-B028-7306C7CF5AE3}" type="sibTrans" cxnId="{D070C31A-FA21-4952-BB71-AF54745337E0}">
      <dgm:prSet/>
      <dgm:spPr/>
      <dgm:t>
        <a:bodyPr/>
        <a:lstStyle/>
        <a:p>
          <a:endParaRPr lang="en-US"/>
        </a:p>
      </dgm:t>
    </dgm:pt>
    <dgm:pt modelId="{02137E0D-41B5-435D-8D81-182453FA1E64}">
      <dgm:prSet phldrT="[Text]"/>
      <dgm:spPr>
        <a:solidFill>
          <a:srgbClr val="666699"/>
        </a:solid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Health insurance</a:t>
          </a:r>
        </a:p>
      </dgm:t>
    </dgm:pt>
    <dgm:pt modelId="{D5C152A0-BB0A-4246-8605-299A8A077118}" type="parTrans" cxnId="{8BC45D17-CCC8-4D4B-9806-7DF89C8F0DCA}">
      <dgm:prSet/>
      <dgm:spPr/>
      <dgm:t>
        <a:bodyPr/>
        <a:lstStyle/>
        <a:p>
          <a:endParaRPr lang="en-US"/>
        </a:p>
      </dgm:t>
    </dgm:pt>
    <dgm:pt modelId="{3BBF3068-5198-4AEF-835C-151EAB5B7B11}" type="sibTrans" cxnId="{8BC45D17-CCC8-4D4B-9806-7DF89C8F0DCA}">
      <dgm:prSet/>
      <dgm:spPr/>
      <dgm:t>
        <a:bodyPr/>
        <a:lstStyle/>
        <a:p>
          <a:endParaRPr lang="en-US"/>
        </a:p>
      </dgm:t>
    </dgm:pt>
    <dgm:pt modelId="{351F83C9-0915-4DCB-82C0-C0C3E9D56435}">
      <dgm:prSet phldrT="[Text]"/>
      <dgm:spPr>
        <a:solidFill>
          <a:srgbClr val="FFC000"/>
        </a:solidFill>
        <a:ln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Special education</a:t>
          </a:r>
        </a:p>
      </dgm:t>
    </dgm:pt>
    <dgm:pt modelId="{1BBA9007-FBEB-4CE6-B476-636463A5E11C}" type="parTrans" cxnId="{06E52682-ECD0-430C-81D7-FD1230708455}">
      <dgm:prSet/>
      <dgm:spPr/>
      <dgm:t>
        <a:bodyPr/>
        <a:lstStyle/>
        <a:p>
          <a:endParaRPr lang="en-US"/>
        </a:p>
      </dgm:t>
    </dgm:pt>
    <dgm:pt modelId="{5EF66083-BA3B-459E-B4C6-7EDCEED9D079}" type="sibTrans" cxnId="{06E52682-ECD0-430C-81D7-FD1230708455}">
      <dgm:prSet/>
      <dgm:spPr/>
      <dgm:t>
        <a:bodyPr/>
        <a:lstStyle/>
        <a:p>
          <a:endParaRPr lang="en-US"/>
        </a:p>
      </dgm:t>
    </dgm:pt>
    <dgm:pt modelId="{71AF7E6D-07AE-48D2-9D51-618C98B95FEE}">
      <dgm:prSet phldrT="[Text]"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Guidance and psychological services</a:t>
          </a:r>
        </a:p>
      </dgm:t>
    </dgm:pt>
    <dgm:pt modelId="{959BCE3A-AB1E-4840-9738-99E12CB67ADD}" type="parTrans" cxnId="{13D826C8-5EB7-473C-A674-D9B4DD469738}">
      <dgm:prSet/>
      <dgm:spPr/>
      <dgm:t>
        <a:bodyPr/>
        <a:lstStyle/>
        <a:p>
          <a:endParaRPr lang="en-US"/>
        </a:p>
      </dgm:t>
    </dgm:pt>
    <dgm:pt modelId="{E79B5949-396F-4DFC-BD22-716EA8C9A7D7}" type="sibTrans" cxnId="{13D826C8-5EB7-473C-A674-D9B4DD469738}">
      <dgm:prSet/>
      <dgm:spPr/>
      <dgm:t>
        <a:bodyPr/>
        <a:lstStyle/>
        <a:p>
          <a:endParaRPr lang="en-US"/>
        </a:p>
      </dgm:t>
    </dgm:pt>
    <dgm:pt modelId="{BE6DD60C-8827-4FE1-86EB-9E9377262D7C}" type="pres">
      <dgm:prSet presAssocID="{4F7740EC-0AA1-40E0-992C-461B70741C7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5DAD46-7EC0-4833-8996-E2F6F45F6EB1}" type="pres">
      <dgm:prSet presAssocID="{9395C4AF-9564-4244-8086-85924B6997B7}" presName="vertOne" presStyleCnt="0"/>
      <dgm:spPr/>
    </dgm:pt>
    <dgm:pt modelId="{C892B812-EC13-4C5B-B47C-22F450302226}" type="pres">
      <dgm:prSet presAssocID="{9395C4AF-9564-4244-8086-85924B6997B7}" presName="txOne" presStyleLbl="node0" presStyleIdx="0" presStyleCnt="1" custLinFactNeighborX="0" custLinFactNeighborY="20112">
        <dgm:presLayoutVars>
          <dgm:chPref val="3"/>
        </dgm:presLayoutVars>
      </dgm:prSet>
      <dgm:spPr/>
    </dgm:pt>
    <dgm:pt modelId="{A1D1E913-F8C6-4EE0-8936-8E4425C8933F}" type="pres">
      <dgm:prSet presAssocID="{9395C4AF-9564-4244-8086-85924B6997B7}" presName="parTransOne" presStyleCnt="0"/>
      <dgm:spPr/>
    </dgm:pt>
    <dgm:pt modelId="{0BD76E57-3117-4C41-837F-4598DFA8C329}" type="pres">
      <dgm:prSet presAssocID="{9395C4AF-9564-4244-8086-85924B6997B7}" presName="horzOne" presStyleCnt="0"/>
      <dgm:spPr/>
    </dgm:pt>
    <dgm:pt modelId="{1C1547BD-608A-4D38-AC43-C71353F824FA}" type="pres">
      <dgm:prSet presAssocID="{069FFEE8-6F91-4740-8190-4B48DA74FE04}" presName="vertTwo" presStyleCnt="0"/>
      <dgm:spPr/>
    </dgm:pt>
    <dgm:pt modelId="{BC51097D-E230-49B3-9801-C20EE0B21BBA}" type="pres">
      <dgm:prSet presAssocID="{069FFEE8-6F91-4740-8190-4B48DA74FE04}" presName="txTwo" presStyleLbl="node2" presStyleIdx="0" presStyleCnt="2">
        <dgm:presLayoutVars>
          <dgm:chPref val="3"/>
        </dgm:presLayoutVars>
      </dgm:prSet>
      <dgm:spPr/>
    </dgm:pt>
    <dgm:pt modelId="{DE412E97-1697-4847-BA2B-536E2FDF6380}" type="pres">
      <dgm:prSet presAssocID="{069FFEE8-6F91-4740-8190-4B48DA74FE04}" presName="parTransTwo" presStyleCnt="0"/>
      <dgm:spPr/>
    </dgm:pt>
    <dgm:pt modelId="{B92F4829-C5F6-4F75-AA65-FD1413CFBF3D}" type="pres">
      <dgm:prSet presAssocID="{069FFEE8-6F91-4740-8190-4B48DA74FE04}" presName="horzTwo" presStyleCnt="0"/>
      <dgm:spPr/>
    </dgm:pt>
    <dgm:pt modelId="{04B3E3D6-EEFE-48E8-A023-96733E02F02E}" type="pres">
      <dgm:prSet presAssocID="{02137E0D-41B5-435D-8D81-182453FA1E64}" presName="vertThree" presStyleCnt="0"/>
      <dgm:spPr/>
    </dgm:pt>
    <dgm:pt modelId="{46E31594-1DB8-4861-87F8-D1B14FF482B1}" type="pres">
      <dgm:prSet presAssocID="{02137E0D-41B5-435D-8D81-182453FA1E64}" presName="txThree" presStyleLbl="node3" presStyleIdx="0" presStyleCnt="2" custLinFactNeighborX="41493" custLinFactNeighborY="5518">
        <dgm:presLayoutVars>
          <dgm:chPref val="3"/>
        </dgm:presLayoutVars>
      </dgm:prSet>
      <dgm:spPr/>
    </dgm:pt>
    <dgm:pt modelId="{9F154DC0-85EE-40B7-9046-57F3E713BCBB}" type="pres">
      <dgm:prSet presAssocID="{02137E0D-41B5-435D-8D81-182453FA1E64}" presName="horzThree" presStyleCnt="0"/>
      <dgm:spPr/>
    </dgm:pt>
    <dgm:pt modelId="{2E2FEA9B-4E98-4F1B-A297-143F0931A48C}" type="pres">
      <dgm:prSet presAssocID="{3BBF3068-5198-4AEF-835C-151EAB5B7B11}" presName="sibSpaceThree" presStyleCnt="0"/>
      <dgm:spPr/>
    </dgm:pt>
    <dgm:pt modelId="{7955216C-6042-4B8B-B189-8F30FE5BD855}" type="pres">
      <dgm:prSet presAssocID="{351F83C9-0915-4DCB-82C0-C0C3E9D56435}" presName="vertThree" presStyleCnt="0"/>
      <dgm:spPr/>
    </dgm:pt>
    <dgm:pt modelId="{32A89935-8DD0-4013-88E3-8C24A9108261}" type="pres">
      <dgm:prSet presAssocID="{351F83C9-0915-4DCB-82C0-C0C3E9D56435}" presName="txThree" presStyleLbl="node3" presStyleIdx="1" presStyleCnt="2" custScaleY="98841" custLinFactNeighborX="98569" custLinFactNeighborY="2669">
        <dgm:presLayoutVars>
          <dgm:chPref val="3"/>
        </dgm:presLayoutVars>
      </dgm:prSet>
      <dgm:spPr/>
    </dgm:pt>
    <dgm:pt modelId="{311080B4-BAA0-4321-9D61-56E0178D7B82}" type="pres">
      <dgm:prSet presAssocID="{351F83C9-0915-4DCB-82C0-C0C3E9D56435}" presName="horzThree" presStyleCnt="0"/>
      <dgm:spPr/>
    </dgm:pt>
    <dgm:pt modelId="{54CC5BDE-4803-4A87-89B9-79F97CDA3A7D}" type="pres">
      <dgm:prSet presAssocID="{D62B48D6-A5D5-42A5-B028-7306C7CF5AE3}" presName="sibSpaceTwo" presStyleCnt="0"/>
      <dgm:spPr/>
    </dgm:pt>
    <dgm:pt modelId="{595C3908-489C-4F41-A5F2-A3C8602CE1C0}" type="pres">
      <dgm:prSet presAssocID="{71AF7E6D-07AE-48D2-9D51-618C98B95FEE}" presName="vertTwo" presStyleCnt="0"/>
      <dgm:spPr/>
    </dgm:pt>
    <dgm:pt modelId="{8330CA3F-662E-4697-82B6-D40C4AC5A217}" type="pres">
      <dgm:prSet presAssocID="{71AF7E6D-07AE-48D2-9D51-618C98B95FEE}" presName="txTwo" presStyleLbl="node2" presStyleIdx="1" presStyleCnt="2" custScaleX="70386">
        <dgm:presLayoutVars>
          <dgm:chPref val="3"/>
        </dgm:presLayoutVars>
      </dgm:prSet>
      <dgm:spPr/>
    </dgm:pt>
    <dgm:pt modelId="{AFCA1111-6662-4D0D-B4CF-92452A84FCE5}" type="pres">
      <dgm:prSet presAssocID="{71AF7E6D-07AE-48D2-9D51-618C98B95FEE}" presName="horzTwo" presStyleCnt="0"/>
      <dgm:spPr/>
    </dgm:pt>
  </dgm:ptLst>
  <dgm:cxnLst>
    <dgm:cxn modelId="{56A9F906-F157-40B1-AAFF-0E01DC84F25B}" srcId="{4F7740EC-0AA1-40E0-992C-461B70741C79}" destId="{9395C4AF-9564-4244-8086-85924B6997B7}" srcOrd="0" destOrd="0" parTransId="{71788C02-B940-46A3-9644-4D4B04F4B4BC}" sibTransId="{4DA0D281-F2EF-4B1C-9FEC-072636E9ED9F}"/>
    <dgm:cxn modelId="{28109E15-5B0F-491B-964C-94AE8EAB756A}" type="presOf" srcId="{02137E0D-41B5-435D-8D81-182453FA1E64}" destId="{46E31594-1DB8-4861-87F8-D1B14FF482B1}" srcOrd="0" destOrd="0" presId="urn:microsoft.com/office/officeart/2005/8/layout/architecture"/>
    <dgm:cxn modelId="{8BC45D17-CCC8-4D4B-9806-7DF89C8F0DCA}" srcId="{069FFEE8-6F91-4740-8190-4B48DA74FE04}" destId="{02137E0D-41B5-435D-8D81-182453FA1E64}" srcOrd="0" destOrd="0" parTransId="{D5C152A0-BB0A-4246-8605-299A8A077118}" sibTransId="{3BBF3068-5198-4AEF-835C-151EAB5B7B11}"/>
    <dgm:cxn modelId="{D070C31A-FA21-4952-BB71-AF54745337E0}" srcId="{9395C4AF-9564-4244-8086-85924B6997B7}" destId="{069FFEE8-6F91-4740-8190-4B48DA74FE04}" srcOrd="0" destOrd="0" parTransId="{F5C67263-DDE9-4AD5-A044-030DC6CFA90E}" sibTransId="{D62B48D6-A5D5-42A5-B028-7306C7CF5AE3}"/>
    <dgm:cxn modelId="{EF4B2C2E-D9B5-473A-9847-68FD590C5CA2}" type="presOf" srcId="{71AF7E6D-07AE-48D2-9D51-618C98B95FEE}" destId="{8330CA3F-662E-4697-82B6-D40C4AC5A217}" srcOrd="0" destOrd="0" presId="urn:microsoft.com/office/officeart/2005/8/layout/architecture"/>
    <dgm:cxn modelId="{5F1A2035-569B-404E-8887-69A42D346657}" type="presOf" srcId="{4F7740EC-0AA1-40E0-992C-461B70741C79}" destId="{BE6DD60C-8827-4FE1-86EB-9E9377262D7C}" srcOrd="0" destOrd="0" presId="urn:microsoft.com/office/officeart/2005/8/layout/architecture"/>
    <dgm:cxn modelId="{CEB56739-3BD8-4F22-87D5-B417746278D7}" type="presOf" srcId="{069FFEE8-6F91-4740-8190-4B48DA74FE04}" destId="{BC51097D-E230-49B3-9801-C20EE0B21BBA}" srcOrd="0" destOrd="0" presId="urn:microsoft.com/office/officeart/2005/8/layout/architecture"/>
    <dgm:cxn modelId="{06E52682-ECD0-430C-81D7-FD1230708455}" srcId="{069FFEE8-6F91-4740-8190-4B48DA74FE04}" destId="{351F83C9-0915-4DCB-82C0-C0C3E9D56435}" srcOrd="1" destOrd="0" parTransId="{1BBA9007-FBEB-4CE6-B476-636463A5E11C}" sibTransId="{5EF66083-BA3B-459E-B4C6-7EDCEED9D079}"/>
    <dgm:cxn modelId="{13D826C8-5EB7-473C-A674-D9B4DD469738}" srcId="{9395C4AF-9564-4244-8086-85924B6997B7}" destId="{71AF7E6D-07AE-48D2-9D51-618C98B95FEE}" srcOrd="1" destOrd="0" parTransId="{959BCE3A-AB1E-4840-9738-99E12CB67ADD}" sibTransId="{E79B5949-396F-4DFC-BD22-716EA8C9A7D7}"/>
    <dgm:cxn modelId="{C3A543C9-D8E6-41BF-BC52-167501A62CC4}" type="presOf" srcId="{351F83C9-0915-4DCB-82C0-C0C3E9D56435}" destId="{32A89935-8DD0-4013-88E3-8C24A9108261}" srcOrd="0" destOrd="0" presId="urn:microsoft.com/office/officeart/2005/8/layout/architecture"/>
    <dgm:cxn modelId="{0A6AB2C9-F5A0-4A0A-BDB9-70BBD734E7DA}" type="presOf" srcId="{9395C4AF-9564-4244-8086-85924B6997B7}" destId="{C892B812-EC13-4C5B-B47C-22F450302226}" srcOrd="0" destOrd="0" presId="urn:microsoft.com/office/officeart/2005/8/layout/architecture"/>
    <dgm:cxn modelId="{F919EAD8-9E47-4D14-9B45-376BE6D2D78C}" type="presParOf" srcId="{BE6DD60C-8827-4FE1-86EB-9E9377262D7C}" destId="{AA5DAD46-7EC0-4833-8996-E2F6F45F6EB1}" srcOrd="0" destOrd="0" presId="urn:microsoft.com/office/officeart/2005/8/layout/architecture"/>
    <dgm:cxn modelId="{40E7819C-C550-4EB3-AD26-8F265FD131D5}" type="presParOf" srcId="{AA5DAD46-7EC0-4833-8996-E2F6F45F6EB1}" destId="{C892B812-EC13-4C5B-B47C-22F450302226}" srcOrd="0" destOrd="0" presId="urn:microsoft.com/office/officeart/2005/8/layout/architecture"/>
    <dgm:cxn modelId="{1572174B-9F9D-45E3-AFE5-6FDDF6D04AAE}" type="presParOf" srcId="{AA5DAD46-7EC0-4833-8996-E2F6F45F6EB1}" destId="{A1D1E913-F8C6-4EE0-8936-8E4425C8933F}" srcOrd="1" destOrd="0" presId="urn:microsoft.com/office/officeart/2005/8/layout/architecture"/>
    <dgm:cxn modelId="{AEB77F60-49E3-4EA4-B041-1F075FF00724}" type="presParOf" srcId="{AA5DAD46-7EC0-4833-8996-E2F6F45F6EB1}" destId="{0BD76E57-3117-4C41-837F-4598DFA8C329}" srcOrd="2" destOrd="0" presId="urn:microsoft.com/office/officeart/2005/8/layout/architecture"/>
    <dgm:cxn modelId="{8CB1169F-AADB-4E98-83A2-6B859089E566}" type="presParOf" srcId="{0BD76E57-3117-4C41-837F-4598DFA8C329}" destId="{1C1547BD-608A-4D38-AC43-C71353F824FA}" srcOrd="0" destOrd="0" presId="urn:microsoft.com/office/officeart/2005/8/layout/architecture"/>
    <dgm:cxn modelId="{45ECB3DD-D735-48C1-BDE2-E472534AD144}" type="presParOf" srcId="{1C1547BD-608A-4D38-AC43-C71353F824FA}" destId="{BC51097D-E230-49B3-9801-C20EE0B21BBA}" srcOrd="0" destOrd="0" presId="urn:microsoft.com/office/officeart/2005/8/layout/architecture"/>
    <dgm:cxn modelId="{B2D35DB5-738A-423E-9A5F-3083320BBAA4}" type="presParOf" srcId="{1C1547BD-608A-4D38-AC43-C71353F824FA}" destId="{DE412E97-1697-4847-BA2B-536E2FDF6380}" srcOrd="1" destOrd="0" presId="urn:microsoft.com/office/officeart/2005/8/layout/architecture"/>
    <dgm:cxn modelId="{D99665AF-4372-41D7-8376-DC97AA224FF0}" type="presParOf" srcId="{1C1547BD-608A-4D38-AC43-C71353F824FA}" destId="{B92F4829-C5F6-4F75-AA65-FD1413CFBF3D}" srcOrd="2" destOrd="0" presId="urn:microsoft.com/office/officeart/2005/8/layout/architecture"/>
    <dgm:cxn modelId="{E0122465-DDC7-4406-B258-D3E1FD686DC8}" type="presParOf" srcId="{B92F4829-C5F6-4F75-AA65-FD1413CFBF3D}" destId="{04B3E3D6-EEFE-48E8-A023-96733E02F02E}" srcOrd="0" destOrd="0" presId="urn:microsoft.com/office/officeart/2005/8/layout/architecture"/>
    <dgm:cxn modelId="{74E5D6B4-9D61-477F-B4EF-8F96ADC2C183}" type="presParOf" srcId="{04B3E3D6-EEFE-48E8-A023-96733E02F02E}" destId="{46E31594-1DB8-4861-87F8-D1B14FF482B1}" srcOrd="0" destOrd="0" presId="urn:microsoft.com/office/officeart/2005/8/layout/architecture"/>
    <dgm:cxn modelId="{AFE17B64-778B-4F16-8880-A4AA68C5E2B7}" type="presParOf" srcId="{04B3E3D6-EEFE-48E8-A023-96733E02F02E}" destId="{9F154DC0-85EE-40B7-9046-57F3E713BCBB}" srcOrd="1" destOrd="0" presId="urn:microsoft.com/office/officeart/2005/8/layout/architecture"/>
    <dgm:cxn modelId="{DF6B2C83-F741-4E52-9A1E-B55E66B20D59}" type="presParOf" srcId="{B92F4829-C5F6-4F75-AA65-FD1413CFBF3D}" destId="{2E2FEA9B-4E98-4F1B-A297-143F0931A48C}" srcOrd="1" destOrd="0" presId="urn:microsoft.com/office/officeart/2005/8/layout/architecture"/>
    <dgm:cxn modelId="{3F57E47E-F26D-4E68-92D8-3A8410EE7920}" type="presParOf" srcId="{B92F4829-C5F6-4F75-AA65-FD1413CFBF3D}" destId="{7955216C-6042-4B8B-B189-8F30FE5BD855}" srcOrd="2" destOrd="0" presId="urn:microsoft.com/office/officeart/2005/8/layout/architecture"/>
    <dgm:cxn modelId="{C579BFC2-9992-4F54-974A-24F16DFF0543}" type="presParOf" srcId="{7955216C-6042-4B8B-B189-8F30FE5BD855}" destId="{32A89935-8DD0-4013-88E3-8C24A9108261}" srcOrd="0" destOrd="0" presId="urn:microsoft.com/office/officeart/2005/8/layout/architecture"/>
    <dgm:cxn modelId="{B19BA636-1F2B-4C29-AF72-DF9DC860C2B9}" type="presParOf" srcId="{7955216C-6042-4B8B-B189-8F30FE5BD855}" destId="{311080B4-BAA0-4321-9D61-56E0178D7B82}" srcOrd="1" destOrd="0" presId="urn:microsoft.com/office/officeart/2005/8/layout/architecture"/>
    <dgm:cxn modelId="{5451A310-9836-477E-A163-B0FFB9EF8988}" type="presParOf" srcId="{0BD76E57-3117-4C41-837F-4598DFA8C329}" destId="{54CC5BDE-4803-4A87-89B9-79F97CDA3A7D}" srcOrd="1" destOrd="0" presId="urn:microsoft.com/office/officeart/2005/8/layout/architecture"/>
    <dgm:cxn modelId="{451B9D85-625D-4555-B433-BEE147C96596}" type="presParOf" srcId="{0BD76E57-3117-4C41-837F-4598DFA8C329}" destId="{595C3908-489C-4F41-A5F2-A3C8602CE1C0}" srcOrd="2" destOrd="0" presId="urn:microsoft.com/office/officeart/2005/8/layout/architecture"/>
    <dgm:cxn modelId="{BFAFFC17-8BC3-4254-90C3-9545C26C0223}" type="presParOf" srcId="{595C3908-489C-4F41-A5F2-A3C8602CE1C0}" destId="{8330CA3F-662E-4697-82B6-D40C4AC5A217}" srcOrd="0" destOrd="0" presId="urn:microsoft.com/office/officeart/2005/8/layout/architecture"/>
    <dgm:cxn modelId="{CFE9B978-CDAB-4A16-B67E-53F627FB7B8A}" type="presParOf" srcId="{595C3908-489C-4F41-A5F2-A3C8602CE1C0}" destId="{AFCA1111-6662-4D0D-B4CF-92452A84FCE5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D4B81-2454-4A36-BC49-0A8CA7592471}">
      <dsp:nvSpPr>
        <dsp:cNvPr id="0" name=""/>
        <dsp:cNvSpPr/>
      </dsp:nvSpPr>
      <dsp:spPr>
        <a:xfrm>
          <a:off x="2957345" y="82738"/>
          <a:ext cx="1302681" cy="106677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Administration</a:t>
          </a:r>
        </a:p>
      </dsp:txBody>
      <dsp:txXfrm>
        <a:off x="2957345" y="82738"/>
        <a:ext cx="1302681" cy="1066771"/>
      </dsp:txXfrm>
    </dsp:sp>
    <dsp:sp modelId="{645E21F2-4122-491C-9958-FB5E52F0A572}">
      <dsp:nvSpPr>
        <dsp:cNvPr id="0" name=""/>
        <dsp:cNvSpPr/>
      </dsp:nvSpPr>
      <dsp:spPr>
        <a:xfrm>
          <a:off x="1025157" y="1214"/>
          <a:ext cx="1712314" cy="116914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18370-7B24-49C6-A7BA-0E93E6B94472}">
      <dsp:nvSpPr>
        <dsp:cNvPr id="0" name=""/>
        <dsp:cNvSpPr/>
      </dsp:nvSpPr>
      <dsp:spPr>
        <a:xfrm>
          <a:off x="1039546" y="1234030"/>
          <a:ext cx="1989799" cy="754249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Operations &amp; Maintenance</a:t>
          </a:r>
        </a:p>
      </dsp:txBody>
      <dsp:txXfrm>
        <a:off x="1039546" y="1234030"/>
        <a:ext cx="1989799" cy="754249"/>
      </dsp:txXfrm>
    </dsp:sp>
    <dsp:sp modelId="{A04BB7E0-4CCA-4CA6-9EE1-AA728D194788}">
      <dsp:nvSpPr>
        <dsp:cNvPr id="0" name=""/>
        <dsp:cNvSpPr/>
      </dsp:nvSpPr>
      <dsp:spPr>
        <a:xfrm>
          <a:off x="3281523" y="1234973"/>
          <a:ext cx="962856" cy="688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81E48-E60D-47B9-AD4E-EE6B304F0D4C}">
      <dsp:nvSpPr>
        <dsp:cNvPr id="0" name=""/>
        <dsp:cNvSpPr/>
      </dsp:nvSpPr>
      <dsp:spPr>
        <a:xfrm>
          <a:off x="2427430" y="369"/>
          <a:ext cx="2789952" cy="1261851"/>
        </a:xfrm>
        <a:prstGeom prst="rect">
          <a:avLst/>
        </a:prstGeom>
        <a:solidFill>
          <a:srgbClr val="CC00CC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Instructional Materials, Equipment, and Technology</a:t>
          </a:r>
          <a:endParaRPr lang="en-US" kern="1200" dirty="0"/>
        </a:p>
      </dsp:txBody>
      <dsp:txXfrm>
        <a:off x="2427430" y="369"/>
        <a:ext cx="2789952" cy="1261851"/>
      </dsp:txXfrm>
    </dsp:sp>
    <dsp:sp modelId="{4F99EE8F-6FFF-4436-B619-AF8E57EE5AF8}">
      <dsp:nvSpPr>
        <dsp:cNvPr id="0" name=""/>
        <dsp:cNvSpPr/>
      </dsp:nvSpPr>
      <dsp:spPr>
        <a:xfrm>
          <a:off x="1044942" y="0"/>
          <a:ext cx="1249232" cy="1261851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F966E-D80C-458B-8788-59C362962CBD}">
      <dsp:nvSpPr>
        <dsp:cNvPr id="0" name=""/>
        <dsp:cNvSpPr/>
      </dsp:nvSpPr>
      <dsp:spPr>
        <a:xfrm>
          <a:off x="1053274" y="1470426"/>
          <a:ext cx="2789952" cy="1261851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Classroom &amp; Specialist Teachers</a:t>
          </a:r>
        </a:p>
      </dsp:txBody>
      <dsp:txXfrm>
        <a:off x="1053274" y="1470426"/>
        <a:ext cx="2789952" cy="1261851"/>
      </dsp:txXfrm>
    </dsp:sp>
    <dsp:sp modelId="{9A998689-C4DC-4783-B5DC-E3BA55E6AD53}">
      <dsp:nvSpPr>
        <dsp:cNvPr id="0" name=""/>
        <dsp:cNvSpPr/>
      </dsp:nvSpPr>
      <dsp:spPr>
        <a:xfrm>
          <a:off x="3968150" y="1470426"/>
          <a:ext cx="1249232" cy="126185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2C3EB-2DC2-41D6-B4EE-068A52EE65C7}">
      <dsp:nvSpPr>
        <dsp:cNvPr id="0" name=""/>
        <dsp:cNvSpPr/>
      </dsp:nvSpPr>
      <dsp:spPr>
        <a:xfrm>
          <a:off x="1409966" y="354866"/>
          <a:ext cx="2862660" cy="129473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Employee Benefits/Fixed Charges</a:t>
          </a:r>
        </a:p>
      </dsp:txBody>
      <dsp:txXfrm>
        <a:off x="1409966" y="354866"/>
        <a:ext cx="2862660" cy="1294735"/>
      </dsp:txXfrm>
    </dsp:sp>
    <dsp:sp modelId="{4EECE86B-6C57-41FB-A340-1818400F6626}">
      <dsp:nvSpPr>
        <dsp:cNvPr id="0" name=""/>
        <dsp:cNvSpPr/>
      </dsp:nvSpPr>
      <dsp:spPr>
        <a:xfrm>
          <a:off x="0" y="354866"/>
          <a:ext cx="1281788" cy="129473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B812-EC13-4C5B-B47C-22F450302226}">
      <dsp:nvSpPr>
        <dsp:cNvPr id="0" name=""/>
        <dsp:cNvSpPr/>
      </dsp:nvSpPr>
      <dsp:spPr>
        <a:xfrm>
          <a:off x="3991" y="3709458"/>
          <a:ext cx="8120017" cy="1709208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Low income</a:t>
          </a:r>
        </a:p>
      </dsp:txBody>
      <dsp:txXfrm>
        <a:off x="54052" y="3759519"/>
        <a:ext cx="8019895" cy="1609086"/>
      </dsp:txXfrm>
    </dsp:sp>
    <dsp:sp modelId="{BC51097D-E230-49B3-9801-C20EE0B21BBA}">
      <dsp:nvSpPr>
        <dsp:cNvPr id="0" name=""/>
        <dsp:cNvSpPr/>
      </dsp:nvSpPr>
      <dsp:spPr>
        <a:xfrm>
          <a:off x="11916" y="1854729"/>
          <a:ext cx="5847889" cy="1709208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English learner</a:t>
          </a:r>
        </a:p>
      </dsp:txBody>
      <dsp:txXfrm>
        <a:off x="61977" y="1904790"/>
        <a:ext cx="5747767" cy="1609086"/>
      </dsp:txXfrm>
    </dsp:sp>
    <dsp:sp modelId="{46E31594-1DB8-4861-87F8-D1B14FF482B1}">
      <dsp:nvSpPr>
        <dsp:cNvPr id="0" name=""/>
        <dsp:cNvSpPr/>
      </dsp:nvSpPr>
      <dsp:spPr>
        <a:xfrm>
          <a:off x="1200195" y="96261"/>
          <a:ext cx="2863804" cy="1709208"/>
        </a:xfrm>
        <a:prstGeom prst="roundRect">
          <a:avLst>
            <a:gd name="adj" fmla="val 10000"/>
          </a:avLst>
        </a:prstGeom>
        <a:solidFill>
          <a:srgbClr val="666699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Health insurance</a:t>
          </a:r>
        </a:p>
      </dsp:txBody>
      <dsp:txXfrm>
        <a:off x="1250256" y="146322"/>
        <a:ext cx="2763682" cy="1609086"/>
      </dsp:txXfrm>
    </dsp:sp>
    <dsp:sp modelId="{32A89935-8DD0-4013-88E3-8C24A9108261}">
      <dsp:nvSpPr>
        <dsp:cNvPr id="0" name=""/>
        <dsp:cNvSpPr/>
      </dsp:nvSpPr>
      <dsp:spPr>
        <a:xfrm>
          <a:off x="5264195" y="67375"/>
          <a:ext cx="2863804" cy="168939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Special education</a:t>
          </a:r>
        </a:p>
      </dsp:txBody>
      <dsp:txXfrm>
        <a:off x="5313676" y="116856"/>
        <a:ext cx="2764842" cy="1590436"/>
      </dsp:txXfrm>
    </dsp:sp>
    <dsp:sp modelId="{8330CA3F-662E-4697-82B6-D40C4AC5A217}">
      <dsp:nvSpPr>
        <dsp:cNvPr id="0" name=""/>
        <dsp:cNvSpPr/>
      </dsp:nvSpPr>
      <dsp:spPr>
        <a:xfrm>
          <a:off x="6100365" y="1854729"/>
          <a:ext cx="2015717" cy="170920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Guidance and psychological services</a:t>
          </a:r>
        </a:p>
      </dsp:txBody>
      <dsp:txXfrm>
        <a:off x="6150426" y="1904790"/>
        <a:ext cx="1915595" cy="160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EF340-0997-4649-86EC-6E4E28D28B5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8975D-E7A7-4042-8CBC-BFD188C1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1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11BF5-8A58-81EF-11FA-5047B957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91B8F-BA66-C500-7FD5-E2A66EEEF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93400-515E-E183-36FE-F0E1AB40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36A2-2F7F-41AE-AB3A-4ED5C3C63C5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1FFE7-2F2D-38F7-55A3-F4C34C36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7E4AE-6598-3D68-8B2B-62FA8DE8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DAD8-6945-4A62-9BF6-9DAD1520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9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CCF4-27F3-FCF9-FBE1-65B36BEF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748AE-4AD5-98DC-5F8E-A921016BC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59EE8-6606-1841-5129-402BEE89B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36A2-2F7F-41AE-AB3A-4ED5C3C63C5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8B44E-EAC1-B617-6E31-92D04E9E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81F80-1CF7-F5E4-59C7-CD951129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DAD8-6945-4A62-9BF6-9DAD1520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8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C18282-6F89-32B8-F7C2-FBE99179A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422C1-F095-FD82-BB78-545D3CE46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8F6DB-57DD-AF29-A648-A99128FA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36A2-2F7F-41AE-AB3A-4ED5C3C63C5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EF736-E5B8-CA8D-7433-F52846E1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AF301-C611-D3BC-BAEB-84A58573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DAD8-6945-4A62-9BF6-9DAD1520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5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B392-225A-CE61-8B67-712A89E88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1A82D-EB39-3D22-62EB-E0F15CC0A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34AF6-ED7F-1743-47D3-4FFC601A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36A2-2F7F-41AE-AB3A-4ED5C3C63C5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9D763-BD20-8AA2-409C-5CD75ADF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EACCC-6DDD-071C-4E7F-AF2978D0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DAD8-6945-4A62-9BF6-9DAD1520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1464-494F-0897-EDDE-F3D28E28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030F8-8BD0-907E-F4F4-101C69904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B3476-638C-F7C0-B081-EDCBBE8C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36A2-2F7F-41AE-AB3A-4ED5C3C63C5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324C4-A63F-C30D-F95A-B069F266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89D46-7D6D-DF4A-D9B4-2B3B603E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DAD8-6945-4A62-9BF6-9DAD1520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8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26C1-0306-FB16-19D1-526CA5C8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1F8A8-A088-3662-E65F-851F2A829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D3FAE-5A53-782C-B0C8-207CAD177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24B03-E7B6-7CD0-E89F-CB5478AD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36A2-2F7F-41AE-AB3A-4ED5C3C63C5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05F99-6D8C-C5B2-5850-D2636318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31A8F-0418-A01A-078E-3286522F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DAD8-6945-4A62-9BF6-9DAD1520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0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0DB6-4864-EE0D-1E0A-D9879588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B0287-BE65-4AF6-D71D-4BD1E5C4A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A1646-0811-D2F7-E834-DF96E3584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09EDD-0BFD-1A24-BEE2-1D0C1EA97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AFA88-009D-EC00-E5A3-6398C75BE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F5E65-9B5F-9494-74B6-BEB3369E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36A2-2F7F-41AE-AB3A-4ED5C3C63C5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45126-2E1F-A2A4-C9A3-248B2B2B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48AD12-8819-D41B-198B-A31D8C47C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DAD8-6945-4A62-9BF6-9DAD1520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5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D2CD-3256-6685-9AA4-FE9A6D7F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3FD01-62B0-85EF-C771-A988F379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36A2-2F7F-41AE-AB3A-4ED5C3C63C5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DACC1-D88C-6A53-66F6-D83E98163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A25BC-0335-BB1A-EE34-83FED6FF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DAD8-6945-4A62-9BF6-9DAD1520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3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33DBE6-4211-902B-B817-5FFA7D1B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36A2-2F7F-41AE-AB3A-4ED5C3C63C5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6F5DAA-AD3F-A64D-B9A0-D864691D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91B4B-4576-A9E5-78AA-7F3F196B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DAD8-6945-4A62-9BF6-9DAD1520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17AE-DCEC-99C5-92F2-CF1C4B1A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82EBC-8ED0-4A9E-9FDF-C3CCF3014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DED93-8402-5C2C-96E5-4F3E86436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7DE12-629D-31C5-46D6-0B7E627B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36A2-2F7F-41AE-AB3A-4ED5C3C63C5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3B770-C187-977B-E86B-37E3D228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A5724-2A8E-0E7B-9B72-43027CB1D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DAD8-6945-4A62-9BF6-9DAD1520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2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641F-448C-A8DF-641E-84EDCD51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E46AC-4B1A-06D2-11E0-33D2D4C28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F06BF-B7AF-BA9A-E0E7-9DCB9966A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776AA-9454-1045-685A-8DFB36A7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36A2-2F7F-41AE-AB3A-4ED5C3C63C5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8A237-EEFA-B948-0073-CCC28D96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084B0-8227-88E5-5CC0-4846C73E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DAD8-6945-4A62-9BF6-9DAD1520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8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5DA5A-14FC-DF07-1C2F-9E521A9E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B7147-4257-C757-642E-ABC0A5A39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C1BBB-63D2-EAAD-87DD-7D71DBC6D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36A2-2F7F-41AE-AB3A-4ED5C3C63C52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C51B9-48DD-68EE-DCB2-DECF20A8A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F8DC0-5329-108C-C405-00F65EA4B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4DAD8-6945-4A62-9BF6-9DAD1520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6" Type="http://schemas.openxmlformats.org/officeDocument/2006/relationships/diagramColors" Target="../diagrams/colors3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E6BB06-B70C-FBF4-C7E1-041333085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5781" y="1274064"/>
            <a:ext cx="8311896" cy="5583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59A5DC-4D58-652D-EE0C-E659CE8FA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4309" y="1041400"/>
            <a:ext cx="4841507" cy="2387600"/>
          </a:xfrm>
        </p:spPr>
        <p:txBody>
          <a:bodyPr/>
          <a:lstStyle/>
          <a:p>
            <a:r>
              <a:rPr lang="en-US" dirty="0">
                <a:latin typeface="Bernard MT Condensed" panose="02050806060905020404" pitchFamily="18" charset="0"/>
              </a:rPr>
              <a:t>Is My State Aid Going Up?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C9E03-B843-EE04-DF6D-3FCDC41D9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6115" y="5202238"/>
            <a:ext cx="4841507" cy="1655762"/>
          </a:xfrm>
        </p:spPr>
        <p:txBody>
          <a:bodyPr/>
          <a:lstStyle/>
          <a:p>
            <a:pPr algn="r"/>
            <a:r>
              <a:rPr lang="en-US" dirty="0">
                <a:latin typeface="Bell MT" panose="02020503060305020303" pitchFamily="18" charset="0"/>
              </a:rPr>
              <a:t>Tracy Novick</a:t>
            </a:r>
          </a:p>
          <a:p>
            <a:pPr algn="r"/>
            <a:r>
              <a:rPr lang="en-US" dirty="0">
                <a:latin typeface="Bell MT" panose="02020503060305020303" pitchFamily="18" charset="0"/>
              </a:rPr>
              <a:t>MASC Field Director</a:t>
            </a:r>
          </a:p>
          <a:p>
            <a:pPr algn="r"/>
            <a:r>
              <a:rPr lang="en-US" dirty="0">
                <a:latin typeface="Bell MT" panose="02020503060305020303" pitchFamily="18" charset="0"/>
              </a:rPr>
              <a:t>November 5, 2022</a:t>
            </a:r>
          </a:p>
        </p:txBody>
      </p:sp>
    </p:spTree>
    <p:extLst>
      <p:ext uri="{BB962C8B-B14F-4D97-AF65-F5344CB8AC3E}">
        <p14:creationId xmlns:p14="http://schemas.microsoft.com/office/powerpoint/2010/main" val="232758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CFEECE-640C-4DFD-911A-9C187D2F9CBF}"/>
              </a:ext>
            </a:extLst>
          </p:cNvPr>
          <p:cNvSpPr/>
          <p:nvPr/>
        </p:nvSpPr>
        <p:spPr>
          <a:xfrm>
            <a:off x="3878404" y="1491915"/>
            <a:ext cx="4895850" cy="3214777"/>
          </a:xfrm>
          <a:prstGeom prst="rect">
            <a:avLst/>
          </a:prstGeom>
          <a:solidFill>
            <a:schemeClr val="accent4"/>
          </a:solidFill>
          <a:ln w="57150">
            <a:solidFill>
              <a:srgbClr val="FFC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Foundation budget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711357-4A65-4BC8-85BA-403A85F80281}"/>
              </a:ext>
            </a:extLst>
          </p:cNvPr>
          <p:cNvSpPr/>
          <p:nvPr/>
        </p:nvSpPr>
        <p:spPr>
          <a:xfrm>
            <a:off x="3878404" y="1491915"/>
            <a:ext cx="4895850" cy="16530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State foundation aid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2D7A0-BC99-4699-9716-F8428A8F1891}"/>
              </a:ext>
            </a:extLst>
          </p:cNvPr>
          <p:cNvSpPr/>
          <p:nvPr/>
        </p:nvSpPr>
        <p:spPr>
          <a:xfrm>
            <a:off x="3878404" y="3144920"/>
            <a:ext cx="4895850" cy="1718707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Required local contribution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A8E3F4-D9C4-A485-2832-AE80A9EE6A37}"/>
              </a:ext>
            </a:extLst>
          </p:cNvPr>
          <p:cNvSpPr txBox="1"/>
          <p:nvPr/>
        </p:nvSpPr>
        <p:spPr>
          <a:xfrm>
            <a:off x="4005943" y="90422"/>
            <a:ext cx="662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Unless…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1C080-9FFB-728F-4B3A-F0286006CA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9" r="2582" b="27989"/>
          <a:stretch/>
        </p:blipFill>
        <p:spPr>
          <a:xfrm>
            <a:off x="600219" y="4706692"/>
            <a:ext cx="10850723" cy="2288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A8DE78-F0AD-FA20-39CC-14781FAFA262}"/>
              </a:ext>
            </a:extLst>
          </p:cNvPr>
          <p:cNvSpPr txBox="1"/>
          <p:nvPr/>
        </p:nvSpPr>
        <p:spPr>
          <a:xfrm>
            <a:off x="423512" y="1414914"/>
            <a:ext cx="2916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If your foundation budget is lower this year than last, you’d, naturally, get less state aid than the prior year.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Except you don’t.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D592CB-5CCC-8B19-A1E8-8AD84DC5DFBF}"/>
              </a:ext>
            </a:extLst>
          </p:cNvPr>
          <p:cNvSpPr/>
          <p:nvPr/>
        </p:nvSpPr>
        <p:spPr>
          <a:xfrm>
            <a:off x="3878404" y="1116531"/>
            <a:ext cx="4895850" cy="375384"/>
          </a:xfrm>
          <a:prstGeom prst="rect">
            <a:avLst/>
          </a:prstGeom>
          <a:pattFill prst="pct7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1F3A4D-298A-7BD7-C130-2DF85204F41B}"/>
              </a:ext>
            </a:extLst>
          </p:cNvPr>
          <p:cNvSpPr/>
          <p:nvPr/>
        </p:nvSpPr>
        <p:spPr>
          <a:xfrm>
            <a:off x="3878404" y="1013669"/>
            <a:ext cx="4895850" cy="134717"/>
          </a:xfrm>
          <a:prstGeom prst="rect">
            <a:avLst/>
          </a:prstGeom>
          <a:pattFill prst="pct25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8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9"/>
    </mc:Choice>
    <mc:Fallback xmlns="">
      <p:transition spd="slow" advTm="2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A5DC-4D58-652D-EE0C-E659CE8FA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500" y="1720220"/>
            <a:ext cx="4841507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Bernard MT Condensed" panose="02050806060905020404" pitchFamily="18" charset="0"/>
              </a:rPr>
              <a:t>What is changing?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7D03E-1126-CCA5-CDCD-24BE1F163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17480" r="22315" b="27989"/>
          <a:stretch/>
        </p:blipFill>
        <p:spPr>
          <a:xfrm>
            <a:off x="7161196" y="3599847"/>
            <a:ext cx="4485373" cy="29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1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0F2AA-995C-3D58-D5CE-34F85F4AE47B}"/>
              </a:ext>
            </a:extLst>
          </p:cNvPr>
          <p:cNvSpPr txBox="1"/>
          <p:nvPr/>
        </p:nvSpPr>
        <p:spPr>
          <a:xfrm>
            <a:off x="746272" y="346489"/>
            <a:ext cx="8299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</a:rPr>
              <a:t>Student Opportunity Act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AA543FE-6AB8-C820-C598-36DE5371D5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81897"/>
              </p:ext>
            </p:extLst>
          </p:nvPr>
        </p:nvGraphicFramePr>
        <p:xfrm>
          <a:off x="2032000" y="12544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1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92B812-EC13-4C5B-B47C-22F450302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C892B812-EC13-4C5B-B47C-22F450302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C892B812-EC13-4C5B-B47C-22F450302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C892B812-EC13-4C5B-B47C-22F450302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51097D-E230-49B3-9801-C20EE0B21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BC51097D-E230-49B3-9801-C20EE0B21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BC51097D-E230-49B3-9801-C20EE0B21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BC51097D-E230-49B3-9801-C20EE0B21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E31594-1DB8-4861-87F8-D1B14FF48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46E31594-1DB8-4861-87F8-D1B14FF48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46E31594-1DB8-4861-87F8-D1B14FF48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46E31594-1DB8-4861-87F8-D1B14FF48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A89935-8DD0-4013-88E3-8C24A9108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32A89935-8DD0-4013-88E3-8C24A9108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32A89935-8DD0-4013-88E3-8C24A9108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32A89935-8DD0-4013-88E3-8C24A9108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0CA3F-662E-4697-82B6-D40C4AC5A21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graphicEl>
                                              <a:dgm id="{C892B812-EC13-4C5B-B47C-22F450302226}"/>
                                            </p:graphic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3" grpId="1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4C8EEB-33BC-48C6-54FA-C6C6A6D8D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9" r="2582" b="27989"/>
          <a:stretch/>
        </p:blipFill>
        <p:spPr>
          <a:xfrm>
            <a:off x="600219" y="4706692"/>
            <a:ext cx="10850723" cy="2288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A91DC3-161F-996B-CDAB-F7523CF925A2}"/>
              </a:ext>
            </a:extLst>
          </p:cNvPr>
          <p:cNvSpPr txBox="1"/>
          <p:nvPr/>
        </p:nvSpPr>
        <p:spPr>
          <a:xfrm>
            <a:off x="2781701" y="346509"/>
            <a:ext cx="7276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Student Opportunity Act notes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FE633-A9DC-356B-8FFC-C3D613582FAE}"/>
              </a:ext>
            </a:extLst>
          </p:cNvPr>
          <p:cNvSpPr txBox="1"/>
          <p:nvPr/>
        </p:nvSpPr>
        <p:spPr>
          <a:xfrm>
            <a:off x="1405289" y="1249327"/>
            <a:ext cx="104017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Second year of a (now) SIX year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Hold harmless and minimum increases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Not only changes in foundation budget in the Act!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Charter school reimbursement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Circuit breaker update </a:t>
            </a:r>
            <a:br>
              <a:rPr lang="en-US" sz="3200" dirty="0"/>
            </a:br>
            <a:r>
              <a:rPr lang="en-US" sz="3200" dirty="0"/>
              <a:t>	(and those are just the ones that include money)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8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A5DC-4D58-652D-EE0C-E659CE8FA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286" y="1041400"/>
            <a:ext cx="4841507" cy="2387600"/>
          </a:xfrm>
        </p:spPr>
        <p:txBody>
          <a:bodyPr/>
          <a:lstStyle/>
          <a:p>
            <a:r>
              <a:rPr lang="en-US" dirty="0">
                <a:latin typeface="Bernard MT Condensed" panose="02050806060905020404" pitchFamily="18" charset="0"/>
              </a:rPr>
              <a:t>How does that matter?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3F4F8-C1BB-B84D-E77C-4C7697E01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19082" r="40157" b="27989"/>
          <a:stretch/>
        </p:blipFill>
        <p:spPr>
          <a:xfrm>
            <a:off x="7045693" y="3888607"/>
            <a:ext cx="4841508" cy="28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2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482E267-8303-CAC9-0A6D-DB0F18B5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3" y="95618"/>
            <a:ext cx="10515600" cy="643853"/>
          </a:xfrm>
        </p:spPr>
        <p:txBody>
          <a:bodyPr>
            <a:normAutofit fontScale="90000"/>
          </a:bodyPr>
          <a:lstStyle/>
          <a:p>
            <a:r>
              <a:rPr lang="en-US" dirty="0"/>
              <a:t>How districts have gotten stuck: Orange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8955E5D0-A58B-6C77-30F6-07E6034F1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106623"/>
              </p:ext>
            </p:extLst>
          </p:nvPr>
        </p:nvGraphicFramePr>
        <p:xfrm>
          <a:off x="838200" y="1421181"/>
          <a:ext cx="10515600" cy="475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F182BFE-B8DE-0923-B2ED-E4D01D0C0E0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81324" y="728468"/>
            <a:ext cx="10866120" cy="3518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Minimum aid increases of one year…b</a:t>
            </a:r>
            <a:r>
              <a:rPr lang="en-US" sz="2400" b="0" dirty="0">
                <a:latin typeface="+mj-lt"/>
              </a:rPr>
              <a:t>ecome hold harmless the next year 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00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9"/>
    </mc:Choice>
    <mc:Fallback xmlns="">
      <p:transition spd="slow" advTm="2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Chart bld="categoryEl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482E267-8303-CAC9-0A6D-DB0F18B5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105243"/>
            <a:ext cx="10515600" cy="913607"/>
          </a:xfrm>
        </p:spPr>
        <p:txBody>
          <a:bodyPr/>
          <a:lstStyle/>
          <a:p>
            <a:r>
              <a:rPr lang="en-US" dirty="0"/>
              <a:t>How districts are getting </a:t>
            </a:r>
            <a:r>
              <a:rPr lang="en-US" dirty="0" err="1"/>
              <a:t>UNstuck</a:t>
            </a:r>
            <a:r>
              <a:rPr lang="en-US" dirty="0"/>
              <a:t>: Orange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8955E5D0-A58B-6C77-30F6-07E6034F1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825924"/>
              </p:ext>
            </p:extLst>
          </p:nvPr>
        </p:nvGraphicFramePr>
        <p:xfrm>
          <a:off x="838200" y="1825625"/>
          <a:ext cx="10515600" cy="4825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F182BFE-B8DE-0923-B2ED-E4D01D0C0E0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61197" y="1018850"/>
            <a:ext cx="11222255" cy="82391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With enough of a bump in the foundation budget, a majority state funded district gets OUT of hold harmless</a:t>
            </a:r>
            <a:endParaRPr lang="en-US" sz="2400" b="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endParaRPr lang="en-US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7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9"/>
    </mc:Choice>
    <mc:Fallback xmlns="">
      <p:transition spd="slow" advTm="2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 uiExpand="1">
        <p:bldSub>
          <a:bldChart bld="categoryEl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66B3-48C6-3389-3A4F-AD8D7566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539"/>
            <a:ext cx="10515600" cy="724204"/>
          </a:xfrm>
        </p:spPr>
        <p:txBody>
          <a:bodyPr>
            <a:normAutofit/>
          </a:bodyPr>
          <a:lstStyle/>
          <a:p>
            <a:r>
              <a:rPr lang="en-US" sz="3600" dirty="0"/>
              <a:t>What happened between FY22 and FY23 for Orange?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845DE-2D7D-C6B1-CFCC-D82F42BA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567" y="719667"/>
            <a:ext cx="10515600" cy="2603252"/>
          </a:xfrm>
        </p:spPr>
        <p:txBody>
          <a:bodyPr/>
          <a:lstStyle/>
          <a:p>
            <a:r>
              <a:rPr lang="en-US" dirty="0"/>
              <a:t>Student enrollment DROPPED from 590 to 532.</a:t>
            </a:r>
          </a:p>
          <a:p>
            <a:r>
              <a:rPr lang="en-US" dirty="0"/>
              <a:t>Low income student count increased from 306 to 392.</a:t>
            </a:r>
          </a:p>
          <a:p>
            <a:r>
              <a:rPr lang="en-US" dirty="0"/>
              <a:t>During that same time, the per pupil increment for group 11 went </a:t>
            </a:r>
            <a:r>
              <a:rPr lang="en-US" b="1" dirty="0"/>
              <a:t>from $5,320.59 to $6,159.62</a:t>
            </a:r>
          </a:p>
          <a:p>
            <a:r>
              <a:rPr lang="en-US" dirty="0"/>
              <a:t>The low income column in the foundation budget thus: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1AF9D3B-EDD7-FA8F-F57A-8AAFAA94D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250669"/>
              </p:ext>
            </p:extLst>
          </p:nvPr>
        </p:nvGraphicFramePr>
        <p:xfrm>
          <a:off x="2032000" y="3188473"/>
          <a:ext cx="6817802" cy="294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59B67A-BD10-BAE7-21CC-891E2D00C9AE}"/>
              </a:ext>
            </a:extLst>
          </p:cNvPr>
          <p:cNvSpPr txBox="1"/>
          <p:nvPr/>
        </p:nvSpPr>
        <p:spPr>
          <a:xfrm>
            <a:off x="9104243" y="3429000"/>
            <a:ext cx="2703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5050"/>
                </a:solidFill>
              </a:rPr>
              <a:t>And Orange’s target aid share is 71.35%.</a:t>
            </a:r>
          </a:p>
        </p:txBody>
      </p:sp>
      <p:sp>
        <p:nvSpPr>
          <p:cNvPr id="10" name="Double Wave 9">
            <a:extLst>
              <a:ext uri="{FF2B5EF4-FFF2-40B4-BE49-F238E27FC236}">
                <a16:creationId xmlns:a16="http://schemas.microsoft.com/office/drawing/2014/main" id="{E0BA86B3-C2C0-4AC7-11F7-5036D8676F9F}"/>
              </a:ext>
            </a:extLst>
          </p:cNvPr>
          <p:cNvSpPr/>
          <p:nvPr/>
        </p:nvSpPr>
        <p:spPr>
          <a:xfrm rot="20890580">
            <a:off x="2436111" y="4235190"/>
            <a:ext cx="6182613" cy="891110"/>
          </a:xfrm>
          <a:prstGeom prst="doubleWave">
            <a:avLst/>
          </a:prstGeom>
          <a:pattFill prst="narHorz">
            <a:fgClr>
              <a:srgbClr val="FF5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/>
              <a:t>     AND THIS IS YEAR </a:t>
            </a:r>
            <a:r>
              <a:rPr lang="en-US" sz="1800" b="1" dirty="0"/>
              <a:t>TWO</a:t>
            </a:r>
            <a:r>
              <a:rPr lang="en-US" sz="1800" dirty="0"/>
              <a:t> OF A </a:t>
            </a:r>
            <a:r>
              <a:rPr lang="en-US" sz="1800" b="1" dirty="0"/>
              <a:t>SIX</a:t>
            </a:r>
            <a:r>
              <a:rPr lang="en-US" sz="1800" dirty="0"/>
              <a:t> YEAR IMPLEMENTATION!</a:t>
            </a:r>
          </a:p>
        </p:txBody>
      </p:sp>
    </p:spTree>
    <p:extLst>
      <p:ext uri="{BB962C8B-B14F-4D97-AF65-F5344CB8AC3E}">
        <p14:creationId xmlns:p14="http://schemas.microsoft.com/office/powerpoint/2010/main" val="161338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A5DC-4D58-652D-EE0C-E659CE8FA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792" y="861942"/>
            <a:ext cx="5419026" cy="3204090"/>
          </a:xfrm>
        </p:spPr>
        <p:txBody>
          <a:bodyPr>
            <a:normAutofit/>
          </a:bodyPr>
          <a:lstStyle/>
          <a:p>
            <a:r>
              <a:rPr lang="en-US" dirty="0">
                <a:latin typeface="Bernard MT Condensed" panose="02050806060905020404" pitchFamily="18" charset="0"/>
              </a:rPr>
              <a:t>What about your district?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AADD1-7083-7945-DF00-276A8D3A5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9" t="9572" r="2183" b="27452"/>
          <a:stretch/>
        </p:blipFill>
        <p:spPr>
          <a:xfrm>
            <a:off x="7238198" y="3320716"/>
            <a:ext cx="4687503" cy="34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90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349CE-D274-226E-9C32-0861C250B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2731"/>
            <a:ext cx="12192000" cy="5410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0B2F4F-AEEA-BADF-C4CF-D226E9DF8763}"/>
              </a:ext>
            </a:extLst>
          </p:cNvPr>
          <p:cNvSpPr txBox="1"/>
          <p:nvPr/>
        </p:nvSpPr>
        <p:spPr>
          <a:xfrm>
            <a:off x="2964581" y="1540042"/>
            <a:ext cx="5727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ll MT" panose="02020503060305020303" pitchFamily="18" charset="0"/>
              </a:rPr>
              <a:t>Tracy Novick</a:t>
            </a:r>
          </a:p>
          <a:p>
            <a:r>
              <a:rPr lang="en-US" sz="3600" dirty="0">
                <a:latin typeface="Bell MT" panose="02020503060305020303" pitchFamily="18" charset="0"/>
              </a:rPr>
              <a:t>MASC Field Director</a:t>
            </a:r>
          </a:p>
          <a:p>
            <a:r>
              <a:rPr lang="en-US" sz="3600" dirty="0">
                <a:latin typeface="Bell MT" panose="02020503060305020303" pitchFamily="18" charset="0"/>
              </a:rPr>
              <a:t>508-579-5472</a:t>
            </a:r>
          </a:p>
          <a:p>
            <a:r>
              <a:rPr lang="en-US" sz="3600" dirty="0">
                <a:latin typeface="Bell MT" panose="02020503060305020303" pitchFamily="18" charset="0"/>
              </a:rPr>
              <a:t>tnovick@masc.org</a:t>
            </a:r>
          </a:p>
        </p:txBody>
      </p:sp>
    </p:spTree>
    <p:extLst>
      <p:ext uri="{BB962C8B-B14F-4D97-AF65-F5344CB8AC3E}">
        <p14:creationId xmlns:p14="http://schemas.microsoft.com/office/powerpoint/2010/main" val="198692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A5DC-4D58-652D-EE0C-E659CE8FA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792" y="861942"/>
            <a:ext cx="5419026" cy="3204090"/>
          </a:xfrm>
        </p:spPr>
        <p:txBody>
          <a:bodyPr>
            <a:normAutofit/>
          </a:bodyPr>
          <a:lstStyle/>
          <a:p>
            <a:r>
              <a:rPr lang="en-US" dirty="0">
                <a:latin typeface="Bernard MT Condensed" panose="02050806060905020404" pitchFamily="18" charset="0"/>
              </a:rPr>
              <a:t>How does this work?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922A2-9001-E763-4CEA-1AECDD645F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2" r="59342" b="27988"/>
          <a:stretch/>
        </p:blipFill>
        <p:spPr>
          <a:xfrm>
            <a:off x="7102818" y="3921652"/>
            <a:ext cx="4957011" cy="26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91674A8-75DA-4C4C-9289-D563476EE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048694"/>
              </p:ext>
            </p:extLst>
          </p:nvPr>
        </p:nvGraphicFramePr>
        <p:xfrm>
          <a:off x="4849477" y="681261"/>
          <a:ext cx="4834235" cy="20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435D3BA-EB67-4877-A9E7-E519905CA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887965"/>
              </p:ext>
            </p:extLst>
          </p:nvPr>
        </p:nvGraphicFramePr>
        <p:xfrm>
          <a:off x="3897577" y="2666168"/>
          <a:ext cx="6270658" cy="27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A0B67A2A-7A4D-47B3-BA51-75479F09DA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590936"/>
              </p:ext>
            </p:extLst>
          </p:nvPr>
        </p:nvGraphicFramePr>
        <p:xfrm>
          <a:off x="4849477" y="5157948"/>
          <a:ext cx="4272627" cy="2004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94E49D8-E43A-49E7-9EA9-9E893A5118D3}"/>
              </a:ext>
            </a:extLst>
          </p:cNvPr>
          <p:cNvSpPr txBox="1"/>
          <p:nvPr/>
        </p:nvSpPr>
        <p:spPr>
          <a:xfrm>
            <a:off x="8083032" y="1857717"/>
            <a:ext cx="1039072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B312EF-9458-4EBD-AB29-8FF0A4027C53}"/>
              </a:ext>
            </a:extLst>
          </p:cNvPr>
          <p:cNvSpPr txBox="1"/>
          <p:nvPr/>
        </p:nvSpPr>
        <p:spPr>
          <a:xfrm>
            <a:off x="5883436" y="859125"/>
            <a:ext cx="1999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Instructional Leadership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803F1D-8230-477C-8BB3-27E424712F45}"/>
              </a:ext>
            </a:extLst>
          </p:cNvPr>
          <p:cNvSpPr txBox="1"/>
          <p:nvPr/>
        </p:nvSpPr>
        <p:spPr>
          <a:xfrm>
            <a:off x="4963901" y="2644734"/>
            <a:ext cx="1235047" cy="129266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Other teaching services</a:t>
            </a: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204D97-AC73-4BF4-B23F-8DD2290D5035}"/>
              </a:ext>
            </a:extLst>
          </p:cNvPr>
          <p:cNvSpPr txBox="1"/>
          <p:nvPr/>
        </p:nvSpPr>
        <p:spPr>
          <a:xfrm>
            <a:off x="8006886" y="4290819"/>
            <a:ext cx="1289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Pupil Services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9251A7-9514-446B-AD7F-F753283698F4}"/>
              </a:ext>
            </a:extLst>
          </p:cNvPr>
          <p:cNvSpPr txBox="1"/>
          <p:nvPr/>
        </p:nvSpPr>
        <p:spPr>
          <a:xfrm>
            <a:off x="4963901" y="5646045"/>
            <a:ext cx="130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 education Tuition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CC10CF-6FDC-4003-8D0D-A56C81CD18A3}"/>
              </a:ext>
            </a:extLst>
          </p:cNvPr>
          <p:cNvSpPr/>
          <p:nvPr/>
        </p:nvSpPr>
        <p:spPr>
          <a:xfrm>
            <a:off x="4470409" y="4393577"/>
            <a:ext cx="5124994" cy="2328334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Base foundation amount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24BF801-BFDC-6216-7964-F83AA6DDDDF6}"/>
              </a:ext>
            </a:extLst>
          </p:cNvPr>
          <p:cNvSpPr/>
          <p:nvPr/>
        </p:nvSpPr>
        <p:spPr>
          <a:xfrm rot="17576405">
            <a:off x="3096045" y="5168440"/>
            <a:ext cx="1498214" cy="1200329"/>
          </a:xfrm>
          <a:prstGeom prst="downArrow">
            <a:avLst/>
          </a:prstGeom>
          <a:pattFill prst="ltHorz">
            <a:fgClr>
              <a:srgbClr val="7030A0"/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659881C-7D24-2B76-FAA5-396F41BE7F7D}"/>
              </a:ext>
            </a:extLst>
          </p:cNvPr>
          <p:cNvSpPr/>
          <p:nvPr/>
        </p:nvSpPr>
        <p:spPr>
          <a:xfrm rot="4415445">
            <a:off x="9318649" y="5358071"/>
            <a:ext cx="1498214" cy="1200329"/>
          </a:xfrm>
          <a:prstGeom prst="downArrow">
            <a:avLst/>
          </a:prstGeom>
          <a:pattFill prst="ltHorz">
            <a:fgClr>
              <a:srgbClr val="7030A0"/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CDC267-F54C-D1F2-22DC-484A91DD2C5B}"/>
              </a:ext>
            </a:extLst>
          </p:cNvPr>
          <p:cNvSpPr txBox="1"/>
          <p:nvPr/>
        </p:nvSpPr>
        <p:spPr>
          <a:xfrm>
            <a:off x="721895" y="859125"/>
            <a:ext cx="33611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+mj-lt"/>
              </a:rPr>
              <a:t>Putting together the foundation budget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96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0"/>
    </mc:Choice>
    <mc:Fallback xmlns="">
      <p:transition spd="slow" advTm="25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F99EE8F-6FFF-4436-B619-AF8E57EE5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2581E48-E60D-47B9-AD4E-EE6B304F0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A998689-C4DC-4783-B5DC-E3BA55E6A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08F966E-D80C-458B-8788-59C362962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45E21F2-4122-491C-9958-FB5E52F0A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7ED4B81-2454-4A36-BC49-0A8CA7592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04BB7E0-4CCA-4CA6-9EE1-AA728D194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F018370-7B24-49C6-A7BA-0E93E6B94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45E21F2-4122-491C-9958-FB5E52F0A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7ED4B81-2454-4A36-BC49-0A8CA7592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04BB7E0-4CCA-4CA6-9EE1-AA728D194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F018370-7B24-49C6-A7BA-0E93E6B94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F99EE8F-6FFF-4436-B619-AF8E57EE5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2581E48-E60D-47B9-AD4E-EE6B304F0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A998689-C4DC-4783-B5DC-E3BA55E6A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08F966E-D80C-458B-8788-59C362962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  <p:bldGraphic spid="12" grpId="1" uiExpand="1">
        <p:bldSub>
          <a:bldDgm bld="one"/>
        </p:bldSub>
      </p:bldGraphic>
      <p:bldGraphic spid="15" grpId="0" uiExpand="1">
        <p:bldSub>
          <a:bldDgm bld="one"/>
        </p:bldSub>
      </p:bldGraphic>
      <p:bldGraphic spid="15" grpId="1">
        <p:bldSub>
          <a:bldDgm bld="one"/>
        </p:bldSub>
      </p:bldGraphic>
      <p:bldGraphic spid="17" grpId="0">
        <p:bldAsOne/>
      </p:bldGraphic>
      <p:bldGraphic spid="17" grpId="1">
        <p:bldAsOne/>
      </p:bldGraphic>
      <p:bldP spid="20" grpId="0" animBg="1"/>
      <p:bldP spid="20" grpId="1" animBg="1"/>
      <p:bldP spid="22" grpId="0"/>
      <p:bldP spid="22" grpId="1"/>
      <p:bldP spid="23" grpId="0" animBg="1"/>
      <p:bldP spid="23" grpId="1" animBg="1"/>
      <p:bldP spid="24" grpId="0"/>
      <p:bldP spid="24" grpId="1"/>
      <p:bldP spid="26" grpId="0"/>
      <p:bldP spid="26" grpId="1"/>
      <p:bldP spid="2" grpId="0" animBg="1"/>
      <p:bldP spid="4" grpId="0" animBg="1"/>
      <p:bldP spid="4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CC10CF-6FDC-4003-8D0D-A56C81CD18A3}"/>
              </a:ext>
            </a:extLst>
          </p:cNvPr>
          <p:cNvSpPr/>
          <p:nvPr/>
        </p:nvSpPr>
        <p:spPr>
          <a:xfrm>
            <a:off x="2442356" y="4018623"/>
            <a:ext cx="5124994" cy="2328334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Base foundation amount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ED8E83-A21C-45A4-8D9D-BBE34B764D18}"/>
              </a:ext>
            </a:extLst>
          </p:cNvPr>
          <p:cNvSpPr txBox="1"/>
          <p:nvPr/>
        </p:nvSpPr>
        <p:spPr>
          <a:xfrm>
            <a:off x="2452392" y="2675596"/>
            <a:ext cx="5124994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English Learner increment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A86C8B-71E5-42D0-B5C7-F57EA48D8A1B}"/>
              </a:ext>
            </a:extLst>
          </p:cNvPr>
          <p:cNvSpPr txBox="1"/>
          <p:nvPr/>
        </p:nvSpPr>
        <p:spPr>
          <a:xfrm>
            <a:off x="2452392" y="1352915"/>
            <a:ext cx="5135030" cy="1323439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Low income </a:t>
            </a:r>
          </a:p>
          <a:p>
            <a:pPr algn="ctr"/>
            <a:r>
              <a:rPr lang="en-US" sz="4000" dirty="0"/>
              <a:t>increment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2BAE3-00D5-469D-8F46-DE57B6C576DD}"/>
              </a:ext>
            </a:extLst>
          </p:cNvPr>
          <p:cNvSpPr txBox="1"/>
          <p:nvPr/>
        </p:nvSpPr>
        <p:spPr>
          <a:xfrm>
            <a:off x="8383836" y="2628601"/>
            <a:ext cx="3712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Plus the district gets a flat percentage of enrollment counted as special education.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A27F2FE-03DA-E301-3A71-A7AC799CD387}"/>
              </a:ext>
            </a:extLst>
          </p:cNvPr>
          <p:cNvSpPr/>
          <p:nvPr/>
        </p:nvSpPr>
        <p:spPr>
          <a:xfrm rot="17576405">
            <a:off x="848571" y="2475082"/>
            <a:ext cx="1498214" cy="1200329"/>
          </a:xfrm>
          <a:prstGeom prst="downArrow">
            <a:avLst/>
          </a:prstGeom>
          <a:pattFill prst="ltHorz">
            <a:fgClr>
              <a:srgbClr val="7030A0"/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4733249-B86D-C361-1E1F-894778A3DD38}"/>
              </a:ext>
            </a:extLst>
          </p:cNvPr>
          <p:cNvSpPr/>
          <p:nvPr/>
        </p:nvSpPr>
        <p:spPr>
          <a:xfrm rot="3941336">
            <a:off x="7585639" y="1187520"/>
            <a:ext cx="1498214" cy="1200329"/>
          </a:xfrm>
          <a:prstGeom prst="downArrow">
            <a:avLst/>
          </a:prstGeom>
          <a:pattFill prst="ltHorz">
            <a:fgClr>
              <a:srgbClr val="7030A0"/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41A1741-8F5F-BAA2-D011-6D6BD39230ED}"/>
              </a:ext>
            </a:extLst>
          </p:cNvPr>
          <p:cNvSpPr/>
          <p:nvPr/>
        </p:nvSpPr>
        <p:spPr>
          <a:xfrm>
            <a:off x="9296328" y="1414469"/>
            <a:ext cx="1498214" cy="1200329"/>
          </a:xfrm>
          <a:prstGeom prst="downArrow">
            <a:avLst/>
          </a:prstGeom>
          <a:pattFill prst="ltHorz">
            <a:fgClr>
              <a:srgbClr val="7030A0"/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8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81"/>
    </mc:Choice>
    <mc:Fallback xmlns="">
      <p:transition spd="slow" advTm="36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64EB7F6-0281-4549-AC5B-A39A69545821}"/>
              </a:ext>
            </a:extLst>
          </p:cNvPr>
          <p:cNvSpPr txBox="1"/>
          <p:nvPr/>
        </p:nvSpPr>
        <p:spPr>
          <a:xfrm>
            <a:off x="2733575" y="566414"/>
            <a:ext cx="8414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+mj-lt"/>
                <a:ea typeface="+mj-ea"/>
                <a:cs typeface="+mj-cs"/>
              </a:rPr>
              <a:t>District foundation budget</a:t>
            </a:r>
            <a:endParaRPr lang="en-US" sz="4800" dirty="0">
              <a:latin typeface="+mj-lt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FE3616C-EEE9-48FC-ACAA-15DB72E31BF2}"/>
              </a:ext>
            </a:extLst>
          </p:cNvPr>
          <p:cNvSpPr txBox="1">
            <a:spLocks/>
          </p:cNvSpPr>
          <p:nvPr/>
        </p:nvSpPr>
        <p:spPr>
          <a:xfrm>
            <a:off x="4008268" y="1615471"/>
            <a:ext cx="5400673" cy="43160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Foundation budget amount per pupil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41B502-5E99-4631-A13F-BFC51F2096EE}"/>
              </a:ext>
            </a:extLst>
          </p:cNvPr>
          <p:cNvSpPr txBox="1"/>
          <p:nvPr/>
        </p:nvSpPr>
        <p:spPr>
          <a:xfrm>
            <a:off x="4730866" y="2010348"/>
            <a:ext cx="5448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 enrollment in each category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39DC22-995B-4626-A9C4-5DFC8A491AE6}"/>
              </a:ext>
            </a:extLst>
          </p:cNvPr>
          <p:cNvSpPr txBox="1"/>
          <p:nvPr/>
        </p:nvSpPr>
        <p:spPr>
          <a:xfrm>
            <a:off x="4198220" y="2470823"/>
            <a:ext cx="420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 increments above the base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01EE29-DFD6-4204-8831-E53443CF0900}"/>
              </a:ext>
            </a:extLst>
          </p:cNvPr>
          <p:cNvCxnSpPr>
            <a:cxnSpLocks/>
          </p:cNvCxnSpPr>
          <p:nvPr/>
        </p:nvCxnSpPr>
        <p:spPr>
          <a:xfrm>
            <a:off x="3395220" y="2992124"/>
            <a:ext cx="5401559" cy="3260"/>
          </a:xfrm>
          <a:prstGeom prst="line">
            <a:avLst/>
          </a:prstGeom>
          <a:ln w="76200">
            <a:solidFill>
              <a:schemeClr val="accent5">
                <a:lumMod val="75000"/>
                <a:alpha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Flowchart: Data 1">
            <a:extLst>
              <a:ext uri="{FF2B5EF4-FFF2-40B4-BE49-F238E27FC236}">
                <a16:creationId xmlns:a16="http://schemas.microsoft.com/office/drawing/2014/main" id="{3F26A83A-DCFE-D3BE-55C6-DCCE1E384555}"/>
              </a:ext>
            </a:extLst>
          </p:cNvPr>
          <p:cNvSpPr/>
          <p:nvPr/>
        </p:nvSpPr>
        <p:spPr>
          <a:xfrm>
            <a:off x="3253339" y="3174753"/>
            <a:ext cx="6785810" cy="676570"/>
          </a:xfrm>
          <a:prstGeom prst="flowChartInputOutput">
            <a:avLst/>
          </a:prstGeom>
          <a:solidFill>
            <a:srgbClr val="FFC000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96E6DA-4F7C-42A9-BC86-334AEF0EECEE}"/>
              </a:ext>
            </a:extLst>
          </p:cNvPr>
          <p:cNvSpPr txBox="1"/>
          <p:nvPr/>
        </p:nvSpPr>
        <p:spPr>
          <a:xfrm>
            <a:off x="4294515" y="3174753"/>
            <a:ext cx="522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district foundation 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D7824-290E-58DB-9A13-8B612AC16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4" r="2582" b="27989"/>
          <a:stretch/>
        </p:blipFill>
        <p:spPr>
          <a:xfrm>
            <a:off x="0" y="3854583"/>
            <a:ext cx="11877261" cy="29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uild="p"/>
      <p:bldP spid="28" grpId="0"/>
      <p:bldP spid="29" grpId="0"/>
      <p:bldP spid="2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558715" y="351156"/>
            <a:ext cx="9615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Bell MT" panose="02020503060305020303" pitchFamily="18" charset="0"/>
            </a:endParaRPr>
          </a:p>
          <a:p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C920C9D-3372-0600-936F-198ED0ACB2BC}"/>
              </a:ext>
            </a:extLst>
          </p:cNvPr>
          <p:cNvSpPr/>
          <p:nvPr/>
        </p:nvSpPr>
        <p:spPr>
          <a:xfrm>
            <a:off x="2363420" y="4641574"/>
            <a:ext cx="6520070" cy="18652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Standard measure of income (as reported in tax returns to the Department of Revenue)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C4352D-C2D0-FD48-C39C-6F59F4716C51}"/>
              </a:ext>
            </a:extLst>
          </p:cNvPr>
          <p:cNvSpPr/>
          <p:nvPr/>
        </p:nvSpPr>
        <p:spPr>
          <a:xfrm>
            <a:off x="2363420" y="2496553"/>
            <a:ext cx="6520070" cy="2057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+mj-lt"/>
              </a:rPr>
              <a:t>Standard measure of property wealth (as reported by towns to the Department of Revenue)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FB1FC5-D70F-1F19-8726-943A74242863}"/>
              </a:ext>
            </a:extLst>
          </p:cNvPr>
          <p:cNvSpPr/>
          <p:nvPr/>
        </p:nvSpPr>
        <p:spPr>
          <a:xfrm>
            <a:off x="2187236" y="2475066"/>
            <a:ext cx="7036904" cy="4157773"/>
          </a:xfrm>
          <a:prstGeom prst="roundRect">
            <a:avLst/>
          </a:prstGeom>
          <a:pattFill prst="pct80">
            <a:fgClr>
              <a:srgbClr val="666699"/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>
                <a:latin typeface="+mj-lt"/>
              </a:rPr>
              <a:t>Combined effort yield</a:t>
            </a:r>
            <a:r>
              <a:rPr lang="en-US" sz="4400" dirty="0">
                <a:latin typeface="+mj-lt"/>
              </a:rPr>
              <a:t>: a measure of ability to contribute for each community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ADBFB-3B34-D647-AB16-1DEA79537EB0}"/>
              </a:ext>
            </a:extLst>
          </p:cNvPr>
          <p:cNvSpPr txBox="1"/>
          <p:nvPr/>
        </p:nvSpPr>
        <p:spPr>
          <a:xfrm>
            <a:off x="2117558" y="837398"/>
            <a:ext cx="7757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Calculating local required contribution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6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97"/>
    </mc:Choice>
    <mc:Fallback xmlns="">
      <p:transition spd="slow" advTm="3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558715" y="351156"/>
            <a:ext cx="9615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Bell MT" panose="02020503060305020303" pitchFamily="18" charset="0"/>
            </a:endParaRPr>
          </a:p>
          <a:p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FB1FC5-D70F-1F19-8726-943A74242863}"/>
              </a:ext>
            </a:extLst>
          </p:cNvPr>
          <p:cNvSpPr/>
          <p:nvPr/>
        </p:nvSpPr>
        <p:spPr>
          <a:xfrm>
            <a:off x="2338938" y="3089709"/>
            <a:ext cx="3757061" cy="2544845"/>
          </a:xfrm>
          <a:prstGeom prst="roundRect">
            <a:avLst/>
          </a:prstGeom>
          <a:pattFill prst="pct80">
            <a:fgClr>
              <a:srgbClr val="666699"/>
            </a:fgClr>
            <a:bgClr>
              <a:schemeClr val="bg1"/>
            </a:bgClr>
          </a:patt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+mj-lt"/>
              </a:rPr>
              <a:t>Combined effort yield</a:t>
            </a:r>
          </a:p>
        </p:txBody>
      </p:sp>
      <p:sp>
        <p:nvSpPr>
          <p:cNvPr id="10" name="Flowchart: Data 9">
            <a:extLst>
              <a:ext uri="{FF2B5EF4-FFF2-40B4-BE49-F238E27FC236}">
                <a16:creationId xmlns:a16="http://schemas.microsoft.com/office/drawing/2014/main" id="{DA12565E-335F-2621-EE71-1BE8D4BF7799}"/>
              </a:ext>
            </a:extLst>
          </p:cNvPr>
          <p:cNvSpPr/>
          <p:nvPr/>
        </p:nvSpPr>
        <p:spPr>
          <a:xfrm>
            <a:off x="7549484" y="2556710"/>
            <a:ext cx="3516360" cy="3077844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3399"/>
                </a:solidFill>
              </a:rPr>
              <a:t>85% </a:t>
            </a:r>
            <a:r>
              <a:rPr lang="en-US" sz="2800" dirty="0">
                <a:solidFill>
                  <a:srgbClr val="003399"/>
                </a:solidFill>
              </a:rPr>
              <a:t>of the community foundation budget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4A35800-616D-69A4-7FCD-73BA5AA47E9C}"/>
              </a:ext>
            </a:extLst>
          </p:cNvPr>
          <p:cNvSpPr/>
          <p:nvPr/>
        </p:nvSpPr>
        <p:spPr>
          <a:xfrm>
            <a:off x="5785233" y="5784783"/>
            <a:ext cx="1493780" cy="991401"/>
          </a:xfrm>
          <a:prstGeom prst="triangle">
            <a:avLst/>
          </a:prstGeom>
          <a:solidFill>
            <a:srgbClr val="FF3300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883EB44C-457D-EBD1-6482-A43AF658F2C1}"/>
              </a:ext>
            </a:extLst>
          </p:cNvPr>
          <p:cNvSpPr/>
          <p:nvPr/>
        </p:nvSpPr>
        <p:spPr>
          <a:xfrm>
            <a:off x="1212783" y="5507704"/>
            <a:ext cx="10796337" cy="417330"/>
          </a:xfrm>
          <a:prstGeom prst="mathMinus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12B170-56A5-41DC-5154-4FA0CEFB2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08" y="351156"/>
            <a:ext cx="607790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5DDF0F-A608-D0AA-CB75-923DF3FFF1D4}"/>
              </a:ext>
            </a:extLst>
          </p:cNvPr>
          <p:cNvSpPr txBox="1"/>
          <p:nvPr/>
        </p:nvSpPr>
        <p:spPr>
          <a:xfrm>
            <a:off x="558715" y="481263"/>
            <a:ext cx="3859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Calculating target share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279B375-117E-B470-0C62-ECD8BD1BE5C8}"/>
              </a:ext>
            </a:extLst>
          </p:cNvPr>
          <p:cNvSpPr/>
          <p:nvPr/>
        </p:nvSpPr>
        <p:spPr>
          <a:xfrm>
            <a:off x="3782727" y="770021"/>
            <a:ext cx="5746283" cy="5736823"/>
          </a:xfrm>
          <a:prstGeom prst="flowChartConnector">
            <a:avLst/>
          </a:prstGeom>
          <a:noFill/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4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97"/>
    </mc:Choice>
    <mc:Fallback xmlns="">
      <p:transition spd="slow" advTm="35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2" grpId="0" animBg="1"/>
      <p:bldP spid="2" grpId="1" animBg="1"/>
      <p:bldP spid="3" grpId="0" animBg="1"/>
      <p:bldP spid="3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893CBB-93DF-ECA6-B59A-9F90B20D4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84" y="3524250"/>
            <a:ext cx="4762500" cy="3333750"/>
          </a:xfrm>
          <a:prstGeom prst="rect">
            <a:avLst/>
          </a:prstGeom>
        </p:spPr>
      </p:pic>
      <p:sp>
        <p:nvSpPr>
          <p:cNvPr id="3" name="Teardrop 2">
            <a:extLst>
              <a:ext uri="{FF2B5EF4-FFF2-40B4-BE49-F238E27FC236}">
                <a16:creationId xmlns:a16="http://schemas.microsoft.com/office/drawing/2014/main" id="{734925BE-B7CE-D753-0998-C8EAB8C62BB3}"/>
              </a:ext>
            </a:extLst>
          </p:cNvPr>
          <p:cNvSpPr/>
          <p:nvPr/>
        </p:nvSpPr>
        <p:spPr>
          <a:xfrm>
            <a:off x="1039528" y="644893"/>
            <a:ext cx="5823285" cy="4966635"/>
          </a:xfrm>
          <a:prstGeom prst="teardrop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EE073142-63CA-91CF-A3C1-BFFA8F5A0D45}"/>
              </a:ext>
            </a:extLst>
          </p:cNvPr>
          <p:cNvSpPr/>
          <p:nvPr/>
        </p:nvSpPr>
        <p:spPr>
          <a:xfrm>
            <a:off x="1638299" y="1135781"/>
            <a:ext cx="4762500" cy="3840480"/>
          </a:xfrm>
          <a:prstGeom prst="teardrop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+mj-lt"/>
              </a:rPr>
              <a:t>Prior year’s required contribution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C43D4-504F-25A8-EE61-C7A917D667F4}"/>
              </a:ext>
            </a:extLst>
          </p:cNvPr>
          <p:cNvSpPr txBox="1"/>
          <p:nvPr/>
        </p:nvSpPr>
        <p:spPr>
          <a:xfrm>
            <a:off x="1638299" y="2869731"/>
            <a:ext cx="5534526" cy="2423160"/>
          </a:xfrm>
          <a:custGeom>
            <a:avLst/>
            <a:gdLst>
              <a:gd name="connsiteX0" fmla="*/ 0 w 5534526"/>
              <a:gd name="connsiteY0" fmla="*/ 0 h 1768642"/>
              <a:gd name="connsiteX1" fmla="*/ 5534526 w 5534526"/>
              <a:gd name="connsiteY1" fmla="*/ 0 h 1768642"/>
              <a:gd name="connsiteX2" fmla="*/ 5534526 w 5534526"/>
              <a:gd name="connsiteY2" fmla="*/ 1768642 h 1768642"/>
              <a:gd name="connsiteX3" fmla="*/ 0 w 5534526"/>
              <a:gd name="connsiteY3" fmla="*/ 1768642 h 1768642"/>
              <a:gd name="connsiteX4" fmla="*/ 0 w 5534526"/>
              <a:gd name="connsiteY4" fmla="*/ 0 h 1768642"/>
              <a:gd name="connsiteX0" fmla="*/ 173255 w 5534526"/>
              <a:gd name="connsiteY0" fmla="*/ 0 h 2067025"/>
              <a:gd name="connsiteX1" fmla="*/ 5534526 w 5534526"/>
              <a:gd name="connsiteY1" fmla="*/ 298383 h 2067025"/>
              <a:gd name="connsiteX2" fmla="*/ 5534526 w 5534526"/>
              <a:gd name="connsiteY2" fmla="*/ 2067025 h 2067025"/>
              <a:gd name="connsiteX3" fmla="*/ 0 w 5534526"/>
              <a:gd name="connsiteY3" fmla="*/ 2067025 h 2067025"/>
              <a:gd name="connsiteX4" fmla="*/ 173255 w 5534526"/>
              <a:gd name="connsiteY4" fmla="*/ 0 h 2067025"/>
              <a:gd name="connsiteX0" fmla="*/ 327259 w 5534526"/>
              <a:gd name="connsiteY0" fmla="*/ 0 h 2288406"/>
              <a:gd name="connsiteX1" fmla="*/ 5534526 w 5534526"/>
              <a:gd name="connsiteY1" fmla="*/ 519764 h 2288406"/>
              <a:gd name="connsiteX2" fmla="*/ 5534526 w 5534526"/>
              <a:gd name="connsiteY2" fmla="*/ 2288406 h 2288406"/>
              <a:gd name="connsiteX3" fmla="*/ 0 w 5534526"/>
              <a:gd name="connsiteY3" fmla="*/ 2288406 h 2288406"/>
              <a:gd name="connsiteX4" fmla="*/ 327259 w 5534526"/>
              <a:gd name="connsiteY4" fmla="*/ 0 h 2288406"/>
              <a:gd name="connsiteX0" fmla="*/ 442762 w 5534526"/>
              <a:gd name="connsiteY0" fmla="*/ 0 h 2423160"/>
              <a:gd name="connsiteX1" fmla="*/ 5534526 w 5534526"/>
              <a:gd name="connsiteY1" fmla="*/ 654518 h 2423160"/>
              <a:gd name="connsiteX2" fmla="*/ 5534526 w 5534526"/>
              <a:gd name="connsiteY2" fmla="*/ 2423160 h 2423160"/>
              <a:gd name="connsiteX3" fmla="*/ 0 w 5534526"/>
              <a:gd name="connsiteY3" fmla="*/ 2423160 h 2423160"/>
              <a:gd name="connsiteX4" fmla="*/ 442762 w 5534526"/>
              <a:gd name="connsiteY4" fmla="*/ 0 h 2423160"/>
              <a:gd name="connsiteX0" fmla="*/ 442762 w 5534526"/>
              <a:gd name="connsiteY0" fmla="*/ 0 h 2423160"/>
              <a:gd name="connsiteX1" fmla="*/ 5428648 w 5534526"/>
              <a:gd name="connsiteY1" fmla="*/ 192505 h 2423160"/>
              <a:gd name="connsiteX2" fmla="*/ 5534526 w 5534526"/>
              <a:gd name="connsiteY2" fmla="*/ 2423160 h 2423160"/>
              <a:gd name="connsiteX3" fmla="*/ 0 w 5534526"/>
              <a:gd name="connsiteY3" fmla="*/ 2423160 h 2423160"/>
              <a:gd name="connsiteX4" fmla="*/ 442762 w 5534526"/>
              <a:gd name="connsiteY4" fmla="*/ 0 h 2423160"/>
              <a:gd name="connsiteX0" fmla="*/ 442762 w 5534526"/>
              <a:gd name="connsiteY0" fmla="*/ 0 h 2423160"/>
              <a:gd name="connsiteX1" fmla="*/ 5409398 w 5534526"/>
              <a:gd name="connsiteY1" fmla="*/ 38501 h 2423160"/>
              <a:gd name="connsiteX2" fmla="*/ 5534526 w 5534526"/>
              <a:gd name="connsiteY2" fmla="*/ 2423160 h 2423160"/>
              <a:gd name="connsiteX3" fmla="*/ 0 w 5534526"/>
              <a:gd name="connsiteY3" fmla="*/ 2423160 h 2423160"/>
              <a:gd name="connsiteX4" fmla="*/ 442762 w 5534526"/>
              <a:gd name="connsiteY4" fmla="*/ 0 h 2423160"/>
              <a:gd name="connsiteX0" fmla="*/ 442762 w 5534526"/>
              <a:gd name="connsiteY0" fmla="*/ 0 h 2423160"/>
              <a:gd name="connsiteX1" fmla="*/ 5409398 w 5534526"/>
              <a:gd name="connsiteY1" fmla="*/ 38501 h 2423160"/>
              <a:gd name="connsiteX2" fmla="*/ 5534526 w 5534526"/>
              <a:gd name="connsiteY2" fmla="*/ 2423160 h 2423160"/>
              <a:gd name="connsiteX3" fmla="*/ 0 w 5534526"/>
              <a:gd name="connsiteY3" fmla="*/ 2423160 h 2423160"/>
              <a:gd name="connsiteX4" fmla="*/ 442762 w 5534526"/>
              <a:gd name="connsiteY4" fmla="*/ 0 h 242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4526" h="2423160">
                <a:moveTo>
                  <a:pt x="442762" y="0"/>
                </a:moveTo>
                <a:lnTo>
                  <a:pt x="5409398" y="38501"/>
                </a:lnTo>
                <a:cubicBezTo>
                  <a:pt x="5393356" y="573505"/>
                  <a:pt x="5492817" y="1628274"/>
                  <a:pt x="5534526" y="2423160"/>
                </a:cubicBezTo>
                <a:lnTo>
                  <a:pt x="0" y="2423160"/>
                </a:lnTo>
                <a:lnTo>
                  <a:pt x="442762" y="0"/>
                </a:lnTo>
                <a:close/>
              </a:path>
            </a:pathLst>
          </a:cu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  <a:latin typeface="+mj-lt"/>
              </a:rPr>
              <a:t>Municipal wealth increase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4C69A-7BE7-C879-84D2-7CCB7A1726D7}"/>
              </a:ext>
            </a:extLst>
          </p:cNvPr>
          <p:cNvSpPr txBox="1"/>
          <p:nvPr/>
        </p:nvSpPr>
        <p:spPr>
          <a:xfrm>
            <a:off x="7806087" y="890337"/>
            <a:ext cx="36190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How close is your preliminary contribution to your target?</a:t>
            </a: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79993015-9B8F-3100-0E40-ABAD45EF8C9C}"/>
              </a:ext>
            </a:extLst>
          </p:cNvPr>
          <p:cNvSpPr/>
          <p:nvPr/>
        </p:nvSpPr>
        <p:spPr>
          <a:xfrm>
            <a:off x="1039527" y="644892"/>
            <a:ext cx="5823285" cy="4966635"/>
          </a:xfrm>
          <a:prstGeom prst="teardrop">
            <a:avLst/>
          </a:prstGeom>
          <a:solidFill>
            <a:srgbClr val="FF0000"/>
          </a:solidFill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+mj-lt"/>
              </a:rPr>
              <a:t>Preliminary local contribution</a:t>
            </a:r>
          </a:p>
        </p:txBody>
      </p:sp>
    </p:spTree>
    <p:extLst>
      <p:ext uri="{BB962C8B-B14F-4D97-AF65-F5344CB8AC3E}">
        <p14:creationId xmlns:p14="http://schemas.microsoft.com/office/powerpoint/2010/main" val="41794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CFEECE-640C-4DFD-911A-9C187D2F9CBF}"/>
              </a:ext>
            </a:extLst>
          </p:cNvPr>
          <p:cNvSpPr/>
          <p:nvPr/>
        </p:nvSpPr>
        <p:spPr>
          <a:xfrm>
            <a:off x="3878404" y="1007215"/>
            <a:ext cx="4895850" cy="3856412"/>
          </a:xfrm>
          <a:prstGeom prst="rect">
            <a:avLst/>
          </a:prstGeom>
          <a:solidFill>
            <a:schemeClr val="accent4"/>
          </a:solidFill>
          <a:ln w="57150">
            <a:solidFill>
              <a:srgbClr val="FFC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Foundation budget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711357-4A65-4BC8-85BA-403A85F80281}"/>
              </a:ext>
            </a:extLst>
          </p:cNvPr>
          <p:cNvSpPr/>
          <p:nvPr/>
        </p:nvSpPr>
        <p:spPr>
          <a:xfrm>
            <a:off x="3878404" y="1007215"/>
            <a:ext cx="4895850" cy="21377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State foundation aid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2D7A0-BC99-4699-9716-F8428A8F1891}"/>
              </a:ext>
            </a:extLst>
          </p:cNvPr>
          <p:cNvSpPr/>
          <p:nvPr/>
        </p:nvSpPr>
        <p:spPr>
          <a:xfrm>
            <a:off x="3878404" y="3144920"/>
            <a:ext cx="4895850" cy="171870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Required local contribution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A8E3F4-D9C4-A485-2832-AE80A9EE6A37}"/>
              </a:ext>
            </a:extLst>
          </p:cNvPr>
          <p:cNvSpPr txBox="1"/>
          <p:nvPr/>
        </p:nvSpPr>
        <p:spPr>
          <a:xfrm>
            <a:off x="4005943" y="90422"/>
            <a:ext cx="6622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Getting to foundation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1C080-9FFB-728F-4B3A-F0286006CA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9" r="2582" b="27989"/>
          <a:stretch/>
        </p:blipFill>
        <p:spPr>
          <a:xfrm>
            <a:off x="600219" y="4706692"/>
            <a:ext cx="10850723" cy="2288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79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9"/>
    </mc:Choice>
    <mc:Fallback xmlns="">
      <p:transition spd="slow" advTm="2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5.1|1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2|5.1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6.2|5.1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7.3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7.3|8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7.3|8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7.3|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17184</TotalTime>
  <Words>448</Words>
  <Application>Microsoft Office PowerPoint</Application>
  <PresentationFormat>Widescreen</PresentationFormat>
  <Paragraphs>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Bell MT</vt:lpstr>
      <vt:lpstr>Bernard MT Condensed</vt:lpstr>
      <vt:lpstr>Calibri</vt:lpstr>
      <vt:lpstr>Calibri Light</vt:lpstr>
      <vt:lpstr>Office Theme</vt:lpstr>
      <vt:lpstr>Is My State Aid Going Up?</vt:lpstr>
      <vt:lpstr>How does this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changing?</vt:lpstr>
      <vt:lpstr>PowerPoint Presentation</vt:lpstr>
      <vt:lpstr>PowerPoint Presentation</vt:lpstr>
      <vt:lpstr>How does that matter?</vt:lpstr>
      <vt:lpstr>How districts have gotten stuck: Orange</vt:lpstr>
      <vt:lpstr>How districts are getting UNstuck: Orange</vt:lpstr>
      <vt:lpstr>What happened between FY22 and FY23 for Orange?</vt:lpstr>
      <vt:lpstr>What about your district?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My State Aid Going Up?</dc:title>
  <dc:creator>Tracy Novick</dc:creator>
  <cp:lastModifiedBy>Tracy Novick</cp:lastModifiedBy>
  <cp:revision>34</cp:revision>
  <dcterms:created xsi:type="dcterms:W3CDTF">2022-10-06T15:39:38Z</dcterms:created>
  <dcterms:modified xsi:type="dcterms:W3CDTF">2022-11-04T15:08:30Z</dcterms:modified>
</cp:coreProperties>
</file>