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56" r:id="rId4"/>
    <p:sldId id="257" r:id="rId5"/>
    <p:sldId id="269" r:id="rId6"/>
    <p:sldId id="265" r:id="rId7"/>
    <p:sldId id="266" r:id="rId8"/>
    <p:sldId id="267" r:id="rId9"/>
    <p:sldId id="268" r:id="rId10"/>
    <p:sldId id="261" r:id="rId11"/>
    <p:sldId id="263" r:id="rId12"/>
    <p:sldId id="262" r:id="rId13"/>
    <p:sldId id="271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C56-5840-4038-9D26-E8DA283FCBB7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9D690-25E3-437E-BBD2-9EA13F15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 on intro and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8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best for Tracy to take this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2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words from all; 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0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 is passionate about this 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D690-25E3-437E-BBD2-9EA13F1519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1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C523D-341F-E561-7F7D-FFA5B683A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BCBF9F92-2510-4E5A-EBEA-5703710C04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60925" y="4705565"/>
            <a:ext cx="5357813" cy="2152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Michael MacMillan</a:t>
            </a:r>
            <a:b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Patrick Murphy</a:t>
            </a:r>
            <a:b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Andrew O’Leary </a:t>
            </a:r>
            <a:b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Tracy O’Connell Novick</a:t>
            </a:r>
          </a:p>
          <a:p>
            <a:pPr marL="0" indent="0">
              <a:buNone/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2022 MASC MASS Joint Conference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96885D-ADC9-79B3-9526-03467C6624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7301" y="1987122"/>
            <a:ext cx="8710863" cy="2268537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Bell MT" panose="02020503060305020303" pitchFamily="18" charset="0"/>
              </a:rPr>
              <a:t>What your </a:t>
            </a:r>
            <a:br>
              <a:rPr lang="en-US" sz="4800" dirty="0">
                <a:latin typeface="Bell MT" panose="02020503060305020303" pitchFamily="18" charset="0"/>
              </a:rPr>
            </a:br>
            <a:r>
              <a:rPr lang="en-US" sz="4800" dirty="0">
                <a:latin typeface="Bell MT" panose="02020503060305020303" pitchFamily="18" charset="0"/>
              </a:rPr>
              <a:t>School Business Official </a:t>
            </a:r>
            <a:br>
              <a:rPr lang="en-US" sz="4800" dirty="0">
                <a:latin typeface="Bell MT" panose="02020503060305020303" pitchFamily="18" charset="0"/>
              </a:rPr>
            </a:br>
            <a:r>
              <a:rPr lang="en-US" sz="4800" dirty="0">
                <a:latin typeface="Bell MT" panose="02020503060305020303" pitchFamily="18" charset="0"/>
              </a:rPr>
              <a:t>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220653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6879C-97D9-E887-83B5-13E6754FB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57084" y="3995442"/>
            <a:ext cx="5357813" cy="6731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Compare the supply budget expenditure to the Donors Choose lists.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9260" y="1422499"/>
            <a:ext cx="6961188" cy="226853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We can’t budget for what we don’t know.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376500" y="3283064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355999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B3DCF-914B-E2EC-2F58-F20054CCC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83066" y="4465554"/>
            <a:ext cx="5357813" cy="67151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Preparation will help us help you.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31101" y="1300373"/>
            <a:ext cx="7940672" cy="377348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Letting us know ahead of time you have a question will get you a better answer.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416960" y="3283064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145042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D286C-A10A-BD9E-313B-5ECF31DBC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37307" y="4359584"/>
            <a:ext cx="5357813" cy="6731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But there’s a difference between needing information and a “gotcha.”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27016" y="2004942"/>
            <a:ext cx="8082155" cy="188753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Questions are always welcomed.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416960" y="3201581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178444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8866A-EA0B-6259-DE78-CE91824A4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77869" y="4157283"/>
            <a:ext cx="5357813" cy="6731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Let’s work together to use everyone’s strengths and roles.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37068" y="1880121"/>
            <a:ext cx="6977063" cy="2430463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There are things you can do that we cannot.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441236" y="3177867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287526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0FF1C-C45D-677C-7B13-1470E8CF9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35108" y="3736497"/>
            <a:ext cx="5357813" cy="6731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Get the work done and don’t walk away angry.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79829" y="1777672"/>
            <a:ext cx="6977063" cy="2430463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It’s fine to not have a unanimous vote.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344132" y="3299248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168513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4AEEA-A7D4-0079-4B3E-E05EBAFE8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60573" y="2344344"/>
            <a:ext cx="7058025" cy="1992312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We’re all on the same team.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416960" y="3258789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DC93-D20C-B41D-30C0-740FDDA099FF}"/>
              </a:ext>
            </a:extLst>
          </p:cNvPr>
          <p:cNvSpPr txBox="1"/>
          <p:nvPr/>
        </p:nvSpPr>
        <p:spPr>
          <a:xfrm>
            <a:off x="3121250" y="4209310"/>
            <a:ext cx="6097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Working together makes the district stronger and better serves the students.</a:t>
            </a:r>
          </a:p>
        </p:txBody>
      </p:sp>
    </p:spTree>
    <p:extLst>
      <p:ext uri="{BB962C8B-B14F-4D97-AF65-F5344CB8AC3E}">
        <p14:creationId xmlns:p14="http://schemas.microsoft.com/office/powerpoint/2010/main" val="242697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E9B22-E77D-A360-06D1-E694A2E50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13649" y="3542288"/>
            <a:ext cx="5518150" cy="6651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But some times of year are more intense than others.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47802" y="1905575"/>
            <a:ext cx="6829678" cy="1636713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Budget season never ends.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352224" y="3234512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89939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2DB3CB-6DC4-FE19-6C33-7A9EF83AB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40134" y="3594634"/>
            <a:ext cx="5357813" cy="9525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Our jobs are different!</a:t>
            </a:r>
            <a:br>
              <a:rPr lang="en-US" dirty="0"/>
            </a:br>
            <a:r>
              <a:rPr lang="en-US" dirty="0"/>
              <a:t>But it helps for you to have an understanding of school finance.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94053" y="1915944"/>
            <a:ext cx="6342452" cy="226853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You don’t need to know what I need to know.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376500" y="3121223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313497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17F8EF-0209-574C-7AF7-139B03F4F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65692" y="3655577"/>
            <a:ext cx="5357813" cy="106997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Policy and goal setting should determine budget.</a:t>
            </a:r>
          </a:p>
          <a:p>
            <a:pPr algn="l"/>
            <a:r>
              <a:rPr lang="en-US" dirty="0"/>
              <a:t>But leave space for administrative implementation and responsibility.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88018" y="1836066"/>
            <a:ext cx="7620126" cy="226853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Your setting a clear direction helps us do our jobs.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352224" y="3177867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194378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DF109-30E6-354F-9507-F504E0F83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67477" y="3776958"/>
            <a:ext cx="5357813" cy="6731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A strength of the School Committee is in focusing how all spending supports students.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14671" y="2181520"/>
            <a:ext cx="7836234" cy="226853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Everything is the classroom.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449328" y="3242604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425813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A8EC5-A6A1-50DB-394E-AEAAC2651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46076" y="4288891"/>
            <a:ext cx="5357813" cy="15843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And it may not be glamorous, but we’ll pay for it later if we don’t do it along the way.</a:t>
            </a:r>
          </a:p>
          <a:p>
            <a:pPr algn="l"/>
            <a:r>
              <a:rPr lang="en-US" dirty="0"/>
              <a:t>Even if we’ve been talking about it for awhile, they still take a long time.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44389" y="1292282"/>
            <a:ext cx="6961188" cy="3546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Facilities and construction projects are complicated and take a long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511867" y="3177867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11963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308C7-B7C2-9DF4-36B3-2C83DA891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74973" y="4521074"/>
            <a:ext cx="5357813" cy="6731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We want this to work for you!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91753" y="1927225"/>
            <a:ext cx="6961188" cy="3546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We’re open to feedback on reports and presentations.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511867" y="3283064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256361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84B401-E644-AD3D-0C5B-26CF475F7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48397" y="4612600"/>
            <a:ext cx="5357813" cy="6731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The work of the committee is done in subcommittee.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14322" y="1066125"/>
            <a:ext cx="6961188" cy="3546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Subcommittees are a good place to build relationships and have deeper discussions.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376500" y="3210375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108845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959E2-5A08-8792-2950-3EA8D9BE1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3"/>
          <a:stretch/>
        </p:blipFill>
        <p:spPr>
          <a:xfrm>
            <a:off x="11300058" y="0"/>
            <a:ext cx="891941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3D3843-B6A7-C977-69EB-94497E4D22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28054" y="3801234"/>
            <a:ext cx="5357813" cy="6731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Grants are compliance documents.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110CA-DD84-9950-852A-2BF0C68D60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90046" y="2060856"/>
            <a:ext cx="7073900" cy="226853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Grants are not gifts.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1EC79-7FBD-39A0-64D0-EA2522CF1279}"/>
              </a:ext>
            </a:extLst>
          </p:cNvPr>
          <p:cNvSpPr txBox="1"/>
          <p:nvPr/>
        </p:nvSpPr>
        <p:spPr>
          <a:xfrm rot="5400000">
            <a:off x="8384592" y="3177867"/>
            <a:ext cx="6744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ell MT" panose="02020503060305020303" pitchFamily="18" charset="0"/>
              </a:rPr>
              <a:t>What your SBO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2515925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Custom 5">
      <a:dk1>
        <a:srgbClr val="1E5A6F"/>
      </a:dk1>
      <a:lt1>
        <a:sysClr val="window" lastClr="FFFFFF"/>
      </a:lt1>
      <a:dk2>
        <a:srgbClr val="054C39"/>
      </a:dk2>
      <a:lt2>
        <a:srgbClr val="6CBE49"/>
      </a:lt2>
      <a:accent1>
        <a:srgbClr val="A6D791"/>
      </a:accent1>
      <a:accent2>
        <a:srgbClr val="3B6B6C"/>
      </a:accent2>
      <a:accent3>
        <a:srgbClr val="3B6B6C"/>
      </a:accent3>
      <a:accent4>
        <a:srgbClr val="BBD9D9"/>
      </a:accent4>
      <a:accent5>
        <a:srgbClr val="E29C36"/>
      </a:accent5>
      <a:accent6>
        <a:srgbClr val="FFFF00"/>
      </a:accent6>
      <a:hlink>
        <a:srgbClr val="6D9D9B"/>
      </a:hlink>
      <a:folHlink>
        <a:srgbClr val="6D8583"/>
      </a:folHlink>
    </a:clrScheme>
    <a:fontScheme name="Custom 1">
      <a:majorFont>
        <a:latin typeface="Bell MT"/>
        <a:ea typeface=""/>
        <a:cs typeface=""/>
      </a:majorFont>
      <a:minorFont>
        <a:latin typeface="Adobe Devanagari"/>
        <a:ea typeface=""/>
        <a:cs typeface="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4548</TotalTime>
  <Words>492</Words>
  <Application>Microsoft Office PowerPoint</Application>
  <PresentationFormat>Widescreen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Devanagari</vt:lpstr>
      <vt:lpstr>Arial</vt:lpstr>
      <vt:lpstr>Bell MT</vt:lpstr>
      <vt:lpstr>Calibri</vt:lpstr>
      <vt:lpstr>MS Shell Dlg 2</vt:lpstr>
      <vt:lpstr>Wingdings</vt:lpstr>
      <vt:lpstr>Wingdings 3</vt:lpstr>
      <vt:lpstr>Madison</vt:lpstr>
      <vt:lpstr>What your  School Business Official  wants you to know</vt:lpstr>
      <vt:lpstr>Budget season never ends.</vt:lpstr>
      <vt:lpstr>You don’t need to know what I need to know.</vt:lpstr>
      <vt:lpstr>Your setting a clear direction helps us do our jobs.</vt:lpstr>
      <vt:lpstr>Everything is the classroom.</vt:lpstr>
      <vt:lpstr>Facilities and construction projects are complicated and take a long time.</vt:lpstr>
      <vt:lpstr>We’re open to feedback on reports and presentations.</vt:lpstr>
      <vt:lpstr>Subcommittees are a good place to build relationships and have deeper discussions.</vt:lpstr>
      <vt:lpstr>Grants are not gifts.</vt:lpstr>
      <vt:lpstr>We can’t budget for what we don’t know.</vt:lpstr>
      <vt:lpstr>Letting us know ahead of time you have a question will get you a better answer.</vt:lpstr>
      <vt:lpstr>Questions are always welcomed.</vt:lpstr>
      <vt:lpstr>There are things you can do that we cannot.</vt:lpstr>
      <vt:lpstr>It’s fine to not have a unanimous vote.</vt:lpstr>
      <vt:lpstr>We’re all on the same team.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season never ends</dc:title>
  <dc:creator>Tracy Novick</dc:creator>
  <cp:lastModifiedBy>Tracy Novick</cp:lastModifiedBy>
  <cp:revision>12</cp:revision>
  <dcterms:created xsi:type="dcterms:W3CDTF">2022-09-23T15:05:24Z</dcterms:created>
  <dcterms:modified xsi:type="dcterms:W3CDTF">2022-11-04T15:31:14Z</dcterms:modified>
</cp:coreProperties>
</file>