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Poppi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Poppins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-boldItalic.fntdata"/><Relationship Id="rId30" Type="http://schemas.openxmlformats.org/officeDocument/2006/relationships/font" Target="fonts/Poppins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270e57b7c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4270e57b7c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64a479c3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1764a479c34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4270e57b7c_2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 sessions + training</a:t>
            </a:r>
            <a:endParaRPr/>
          </a:p>
        </p:txBody>
      </p:sp>
      <p:sp>
        <p:nvSpPr>
          <p:cNvPr id="249" name="Google Shape;249;g14270e57b7c_2_1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4270e57b7c_2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14270e57b7c_2_1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764a479c3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1764a479c3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764a479c3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764a479c34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764a479c3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1764a479c34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764a479c3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1764a479c34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4270e57b7c_2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4270e57b7c_2_2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270e57b7c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14270e57b7c_2_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64a479c34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1764a479c34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270e57b7c_2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14270e57b7c_2_2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764a479c34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764a479c3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4270e57b7c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14270e57b7c_2_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270e57b7c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4270e57b7c_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270e57b7c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14270e57b7c_2_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4270e57b7c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14270e57b7c_2_1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Relationship Id="rId4" Type="http://schemas.openxmlformats.org/officeDocument/2006/relationships/image" Target="../media/image6.png"/><Relationship Id="rId10" Type="http://schemas.openxmlformats.org/officeDocument/2006/relationships/image" Target="../media/image28.png"/><Relationship Id="rId9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g"/><Relationship Id="rId4" Type="http://schemas.openxmlformats.org/officeDocument/2006/relationships/image" Target="../media/image6.png"/><Relationship Id="rId5" Type="http://schemas.openxmlformats.org/officeDocument/2006/relationships/hyperlink" Target="https://www.natickps.org/about/transparency_new/strategic_plan" TargetMode="External"/><Relationship Id="rId6" Type="http://schemas.openxmlformats.org/officeDocument/2006/relationships/hyperlink" Target="https://www.natickps.org/about/transparency_new/strategic_plan/multiyear_dashboard" TargetMode="External"/><Relationship Id="rId7" Type="http://schemas.openxmlformats.org/officeDocument/2006/relationships/hyperlink" Target="https://youtu.be/WFb8f1hUMi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36815" r="15465" t="0"/>
          <a:stretch/>
        </p:blipFill>
        <p:spPr>
          <a:xfrm>
            <a:off x="5460086" y="0"/>
            <a:ext cx="36839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/>
          <p:nvPr/>
        </p:nvSpPr>
        <p:spPr>
          <a:xfrm>
            <a:off x="4012732" y="-2263489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2732" y="3745398"/>
            <a:ext cx="767535" cy="75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5">
            <a:alphaModFix/>
          </a:blip>
          <a:srcRect b="874" l="0" r="0" t="874"/>
          <a:stretch/>
        </p:blipFill>
        <p:spPr>
          <a:xfrm>
            <a:off x="799415" y="587758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350" y="3841494"/>
            <a:ext cx="766652" cy="787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25"/>
          <p:cNvGrpSpPr/>
          <p:nvPr/>
        </p:nvGrpSpPr>
        <p:grpSpPr>
          <a:xfrm>
            <a:off x="606225" y="1420857"/>
            <a:ext cx="4287150" cy="2148306"/>
            <a:chOff x="-515172" y="-2183918"/>
            <a:chExt cx="11432400" cy="5728815"/>
          </a:xfrm>
        </p:grpSpPr>
        <p:sp>
          <p:nvSpPr>
            <p:cNvPr id="135" name="Google Shape;135;p25"/>
            <p:cNvSpPr txBox="1"/>
            <p:nvPr/>
          </p:nvSpPr>
          <p:spPr>
            <a:xfrm>
              <a:off x="-515172" y="-2183918"/>
              <a:ext cx="114324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Natick Public Schools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6" name="Google Shape;136;p25"/>
            <p:cNvSpPr txBox="1"/>
            <p:nvPr/>
          </p:nvSpPr>
          <p:spPr>
            <a:xfrm>
              <a:off x="55" y="1082197"/>
              <a:ext cx="9613800" cy="24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Getting to Yes Together:  A Case Study of Equity and Collaboration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/>
          <p:nvPr/>
        </p:nvSpPr>
        <p:spPr>
          <a:xfrm>
            <a:off x="6545422" y="-3082060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4"/>
          <p:cNvSpPr/>
          <p:nvPr/>
        </p:nvSpPr>
        <p:spPr>
          <a:xfrm>
            <a:off x="-2138088" y="3734602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4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07484" y="-107310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4188233" y="4694934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34"/>
          <p:cNvGrpSpPr/>
          <p:nvPr/>
        </p:nvGrpSpPr>
        <p:grpSpPr>
          <a:xfrm>
            <a:off x="807476" y="842421"/>
            <a:ext cx="6945863" cy="3608841"/>
            <a:chOff x="-20" y="-1689575"/>
            <a:chExt cx="18522300" cy="9623577"/>
          </a:xfrm>
        </p:grpSpPr>
        <p:sp>
          <p:nvSpPr>
            <p:cNvPr id="245" name="Google Shape;245;p34"/>
            <p:cNvSpPr txBox="1"/>
            <p:nvPr/>
          </p:nvSpPr>
          <p:spPr>
            <a:xfrm>
              <a:off x="2754776" y="-1689575"/>
              <a:ext cx="9923400" cy="49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What was different for us this </a:t>
              </a: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negotiation</a:t>
              </a: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 season?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6" name="Google Shape;246;p34"/>
            <p:cNvSpPr txBox="1"/>
            <p:nvPr/>
          </p:nvSpPr>
          <p:spPr>
            <a:xfrm>
              <a:off x="-20" y="3008302"/>
              <a:ext cx="18522300" cy="49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Less caucusing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Shared priorities not stances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Collective commitment to healing, retaining and joining to honor educators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/>
          <p:nvPr/>
        </p:nvSpPr>
        <p:spPr>
          <a:xfrm>
            <a:off x="7378688" y="-2083165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5"/>
          <p:cNvSpPr/>
          <p:nvPr/>
        </p:nvSpPr>
        <p:spPr>
          <a:xfrm>
            <a:off x="-1836680" y="3793366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5788879" y="-120502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2463026" y="4475654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35"/>
          <p:cNvGrpSpPr/>
          <p:nvPr/>
        </p:nvGrpSpPr>
        <p:grpSpPr>
          <a:xfrm>
            <a:off x="514350" y="435742"/>
            <a:ext cx="8115300" cy="3979547"/>
            <a:chOff x="0" y="-2381208"/>
            <a:chExt cx="21640800" cy="10612125"/>
          </a:xfrm>
        </p:grpSpPr>
        <p:sp>
          <p:nvSpPr>
            <p:cNvPr id="256" name="Google Shape;256;p35"/>
            <p:cNvSpPr txBox="1"/>
            <p:nvPr/>
          </p:nvSpPr>
          <p:spPr>
            <a:xfrm>
              <a:off x="0" y="-2381208"/>
              <a:ext cx="216408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NPS Negotiations Process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57" name="Google Shape;257;p35"/>
            <p:cNvSpPr txBox="1"/>
            <p:nvPr/>
          </p:nvSpPr>
          <p:spPr>
            <a:xfrm>
              <a:off x="1417733" y="-1055193"/>
              <a:ext cx="8265600" cy="19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Training in IBB/Refresher </a:t>
              </a:r>
              <a:r>
                <a:rPr b="1" lang="en" sz="11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(2 sessions)</a:t>
              </a:r>
              <a:endParaRPr sz="1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58" name="Google Shape;258;p35"/>
            <p:cNvSpPr txBox="1"/>
            <p:nvPr/>
          </p:nvSpPr>
          <p:spPr>
            <a:xfrm>
              <a:off x="12498467" y="-1017193"/>
              <a:ext cx="8265600" cy="19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Set Agenda and Key issues</a:t>
              </a:r>
              <a:endParaRPr sz="2400"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59" name="Google Shape;259;p35"/>
            <p:cNvCxnSpPr/>
            <p:nvPr/>
          </p:nvCxnSpPr>
          <p:spPr>
            <a:xfrm>
              <a:off x="9113367" y="-181638"/>
              <a:ext cx="3414000" cy="0"/>
            </a:xfrm>
            <a:prstGeom prst="straightConnector1">
              <a:avLst/>
            </a:prstGeom>
            <a:noFill/>
            <a:ln cap="rnd" cmpd="sng" w="63500">
              <a:solidFill>
                <a:srgbClr val="23409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0" name="Google Shape;260;p35"/>
            <p:cNvSpPr txBox="1"/>
            <p:nvPr/>
          </p:nvSpPr>
          <p:spPr>
            <a:xfrm>
              <a:off x="803733" y="4085217"/>
              <a:ext cx="8411700" cy="414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18 Sessions, with a summary and reflection at end of each one</a:t>
              </a:r>
              <a:endParaRPr sz="1900"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1" name="Google Shape;261;p35"/>
            <p:cNvSpPr txBox="1"/>
            <p:nvPr/>
          </p:nvSpPr>
          <p:spPr>
            <a:xfrm>
              <a:off x="12934201" y="3793948"/>
              <a:ext cx="7830000" cy="402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7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Joint press release, joint writing of the final document HR and EAN, joint/aligned messaging</a:t>
              </a:r>
              <a:endParaRPr sz="1700"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62" name="Google Shape;262;p35"/>
          <p:cNvSpPr txBox="1"/>
          <p:nvPr/>
        </p:nvSpPr>
        <p:spPr>
          <a:xfrm>
            <a:off x="817400" y="1923597"/>
            <a:ext cx="30996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Ranked  key issues in importance and length/complexity 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3" name="Google Shape;263;p35"/>
          <p:cNvSpPr txBox="1"/>
          <p:nvPr/>
        </p:nvSpPr>
        <p:spPr>
          <a:xfrm>
            <a:off x="5160800" y="1923600"/>
            <a:ext cx="375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Develop Calendar, Norms, traditions, meals, talking points, sharing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p35"/>
          <p:cNvSpPr txBox="1"/>
          <p:nvPr/>
        </p:nvSpPr>
        <p:spPr>
          <a:xfrm>
            <a:off x="3344225" y="3996700"/>
            <a:ext cx="267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35"/>
          <p:cNvCxnSpPr/>
          <p:nvPr/>
        </p:nvCxnSpPr>
        <p:spPr>
          <a:xfrm>
            <a:off x="4008063" y="2479780"/>
            <a:ext cx="1280400" cy="0"/>
          </a:xfrm>
          <a:prstGeom prst="straightConnector1">
            <a:avLst/>
          </a:prstGeom>
          <a:noFill/>
          <a:ln cap="rnd" cmpd="sng" w="63500">
            <a:solidFill>
              <a:srgbClr val="23409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6" name="Google Shape;266;p35"/>
          <p:cNvCxnSpPr/>
          <p:nvPr/>
        </p:nvCxnSpPr>
        <p:spPr>
          <a:xfrm>
            <a:off x="4084263" y="3698980"/>
            <a:ext cx="1280400" cy="0"/>
          </a:xfrm>
          <a:prstGeom prst="straightConnector1">
            <a:avLst/>
          </a:prstGeom>
          <a:noFill/>
          <a:ln cap="rnd" cmpd="sng" w="63500">
            <a:solidFill>
              <a:srgbClr val="23409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/>
          <p:nvPr/>
        </p:nvSpPr>
        <p:spPr>
          <a:xfrm>
            <a:off x="7707610" y="4046284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-2181944" y="-1962664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36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39675" y="4519510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022285" y="813668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36"/>
          <p:cNvGrpSpPr/>
          <p:nvPr/>
        </p:nvGrpSpPr>
        <p:grpSpPr>
          <a:xfrm>
            <a:off x="839675" y="1461607"/>
            <a:ext cx="7182588" cy="3940319"/>
            <a:chOff x="0" y="114976"/>
            <a:chExt cx="19153569" cy="3493500"/>
          </a:xfrm>
        </p:grpSpPr>
        <p:sp>
          <p:nvSpPr>
            <p:cNvPr id="276" name="Google Shape;276;p36"/>
            <p:cNvSpPr txBox="1"/>
            <p:nvPr/>
          </p:nvSpPr>
          <p:spPr>
            <a:xfrm>
              <a:off x="8177769" y="280539"/>
              <a:ext cx="10975800" cy="8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Key Equity Considerations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7" name="Google Shape;277;p36"/>
            <p:cNvSpPr txBox="1"/>
            <p:nvPr/>
          </p:nvSpPr>
          <p:spPr>
            <a:xfrm>
              <a:off x="0" y="114976"/>
              <a:ext cx="9201000" cy="34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Create safe spaces for non-traditional families on staff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298450" lvl="0" marL="4572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1100"/>
                <a:buChar char="●"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Significant examples of that commitment include: 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-298450" lvl="1" marL="9144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1100"/>
                <a:buChar char="○"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adjusting maternity/FMLA leaves to include language for adoptive, surrogacy, and non-birth parent leaves, 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-298450" lvl="1" marL="9144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1100"/>
                <a:buChar char="○"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adding accessible professional development opportunities, 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-298450" lvl="1" marL="9144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1100"/>
                <a:buChar char="○"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creating parent conferences at the middle and high school levels accessible to more parents, and 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-298450" lvl="1" marL="9144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1100"/>
                <a:buChar char="○"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gaining the EAN’s agreement to the creation of a subcommittee that will explore school start and end times, as well as changes to the elementary school schedules to include school-day  </a:t>
              </a: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professional</a:t>
              </a: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 meeting time. 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78" name="Google Shape;278;p36"/>
          <p:cNvSpPr txBox="1"/>
          <p:nvPr/>
        </p:nvSpPr>
        <p:spPr>
          <a:xfrm>
            <a:off x="4398125" y="3472575"/>
            <a:ext cx="3050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Pause:  3 perspectives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/>
          <p:nvPr/>
        </p:nvSpPr>
        <p:spPr>
          <a:xfrm>
            <a:off x="7707610" y="4046284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7"/>
          <p:cNvSpPr/>
          <p:nvPr/>
        </p:nvSpPr>
        <p:spPr>
          <a:xfrm>
            <a:off x="-2181944" y="-1962664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37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39675" y="4519510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022285" y="813668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37"/>
          <p:cNvGrpSpPr/>
          <p:nvPr/>
        </p:nvGrpSpPr>
        <p:grpSpPr>
          <a:xfrm>
            <a:off x="839675" y="1327532"/>
            <a:ext cx="7087438" cy="3370842"/>
            <a:chOff x="0" y="-3896"/>
            <a:chExt cx="18899835" cy="2988600"/>
          </a:xfrm>
        </p:grpSpPr>
        <p:sp>
          <p:nvSpPr>
            <p:cNvPr id="288" name="Google Shape;288;p37"/>
            <p:cNvSpPr txBox="1"/>
            <p:nvPr/>
          </p:nvSpPr>
          <p:spPr>
            <a:xfrm>
              <a:off x="7924035" y="30872"/>
              <a:ext cx="10975800" cy="8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Key Equity Considerations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9" name="Google Shape;289;p37"/>
            <p:cNvSpPr txBox="1"/>
            <p:nvPr/>
          </p:nvSpPr>
          <p:spPr>
            <a:xfrm>
              <a:off x="0" y="-3896"/>
              <a:ext cx="9201000" cy="298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Accessible parent conferences for MS and HS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creating parent conferences at the middle and high school levels accessible to more parents, 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Consideration of Time Use and Improving Everyone’s Quality of Life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and gaining the EAN’s agreement to the creation of a subcommittee that will explore school start and end times, as well as changes to the elementary school schedules to include in-day meeting time. 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90" name="Google Shape;290;p37"/>
          <p:cNvSpPr txBox="1"/>
          <p:nvPr/>
        </p:nvSpPr>
        <p:spPr>
          <a:xfrm>
            <a:off x="4550525" y="3167775"/>
            <a:ext cx="3050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Pause:  3 perspectives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/>
          <p:nvPr/>
        </p:nvSpPr>
        <p:spPr>
          <a:xfrm>
            <a:off x="7707610" y="4046284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8"/>
          <p:cNvSpPr/>
          <p:nvPr/>
        </p:nvSpPr>
        <p:spPr>
          <a:xfrm>
            <a:off x="-2181944" y="-1962664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39675" y="4519510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8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022285" y="813668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38"/>
          <p:cNvGrpSpPr/>
          <p:nvPr/>
        </p:nvGrpSpPr>
        <p:grpSpPr>
          <a:xfrm>
            <a:off x="839675" y="1203007"/>
            <a:ext cx="7566338" cy="3786699"/>
            <a:chOff x="0" y="-114300"/>
            <a:chExt cx="20176902" cy="3357300"/>
          </a:xfrm>
        </p:grpSpPr>
        <p:sp>
          <p:nvSpPr>
            <p:cNvPr id="300" name="Google Shape;300;p38"/>
            <p:cNvSpPr txBox="1"/>
            <p:nvPr/>
          </p:nvSpPr>
          <p:spPr>
            <a:xfrm>
              <a:off x="9201102" y="-28575"/>
              <a:ext cx="10975800" cy="8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Key Equity Considerations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1" name="Google Shape;301;p38"/>
            <p:cNvSpPr txBox="1"/>
            <p:nvPr/>
          </p:nvSpPr>
          <p:spPr>
            <a:xfrm>
              <a:off x="0" y="-114300"/>
              <a:ext cx="9201000" cy="33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Creation of free EdX coursework for younger/less degreed staff for no cost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Master’s Degree lane was least well compensated and meant we attracted fewer diverse candidates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Harvard/MIT Ed X online course work</a:t>
              </a: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 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Creation of new learning and compensation pathways for long standing vice principals</a:t>
              </a:r>
              <a:endParaRPr sz="110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22222"/>
                  </a:solidFill>
                  <a:highlight>
                    <a:srgbClr val="FFFFFF"/>
                  </a:highlight>
                </a:rPr>
                <a:t>Ed X for Vice Principals. 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02" name="Google Shape;302;p38"/>
          <p:cNvSpPr txBox="1"/>
          <p:nvPr/>
        </p:nvSpPr>
        <p:spPr>
          <a:xfrm>
            <a:off x="5083925" y="3015375"/>
            <a:ext cx="3050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Pause:  3 perspectives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/>
          <p:nvPr/>
        </p:nvSpPr>
        <p:spPr>
          <a:xfrm>
            <a:off x="7707610" y="4046284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9"/>
          <p:cNvSpPr/>
          <p:nvPr/>
        </p:nvSpPr>
        <p:spPr>
          <a:xfrm>
            <a:off x="-2181944" y="-1962664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39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022285" y="813668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39"/>
          <p:cNvGrpSpPr/>
          <p:nvPr/>
        </p:nvGrpSpPr>
        <p:grpSpPr>
          <a:xfrm>
            <a:off x="348031" y="1299700"/>
            <a:ext cx="8796061" cy="3837724"/>
            <a:chOff x="1389262" y="-28575"/>
            <a:chExt cx="19572900" cy="3402539"/>
          </a:xfrm>
        </p:grpSpPr>
        <p:sp>
          <p:nvSpPr>
            <p:cNvPr id="311" name="Google Shape;311;p39"/>
            <p:cNvSpPr txBox="1"/>
            <p:nvPr/>
          </p:nvSpPr>
          <p:spPr>
            <a:xfrm>
              <a:off x="9201102" y="-28575"/>
              <a:ext cx="10975800" cy="40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What made this work?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2" name="Google Shape;312;p39"/>
            <p:cNvSpPr txBox="1"/>
            <p:nvPr/>
          </p:nvSpPr>
          <p:spPr>
            <a:xfrm>
              <a:off x="1389262" y="426164"/>
              <a:ext cx="19572900" cy="29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Shifting away from traditional postures (union vs management)</a:t>
              </a:r>
              <a:endParaRPr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Listening, knitting, creative proposals : </a:t>
              </a:r>
              <a:r>
                <a:rPr b="1"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Donna’s Superpower</a:t>
              </a:r>
              <a:endParaRPr b="1"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Direct stanceless question asking:  </a:t>
              </a:r>
              <a:r>
                <a:rPr b="1"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Cathi’s Superpower</a:t>
              </a:r>
              <a:endParaRPr b="1"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Parent perspective clarity  </a:t>
              </a: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with</a:t>
              </a: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 deep care for educators:  </a:t>
              </a:r>
              <a:r>
                <a:rPr b="1"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Julie’s Superpower</a:t>
              </a:r>
              <a:endParaRPr b="1"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Leading from a teacher stance while braiding priorities, </a:t>
              </a:r>
              <a:r>
                <a:rPr b="1"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Anna’s Superpower</a:t>
              </a:r>
              <a:endParaRPr b="1"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The New Generation of Union Leadership story/Leadership Humility of EAN Leadership, </a:t>
              </a:r>
              <a:r>
                <a:rPr b="1"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Jefferson’s Superpower</a:t>
              </a:r>
              <a:endParaRPr b="1"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Letting go of Start time/Humility of School Committee</a:t>
              </a:r>
              <a:endParaRPr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900">
                  <a:solidFill>
                    <a:srgbClr val="222222"/>
                  </a:solidFill>
                  <a:highlight>
                    <a:srgbClr val="FFFFFF"/>
                  </a:highlight>
                </a:rPr>
                <a:t>. </a:t>
              </a:r>
              <a:endParaRPr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"/>
          <p:cNvSpPr/>
          <p:nvPr/>
        </p:nvSpPr>
        <p:spPr>
          <a:xfrm>
            <a:off x="7707610" y="4046284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0"/>
          <p:cNvSpPr/>
          <p:nvPr/>
        </p:nvSpPr>
        <p:spPr>
          <a:xfrm>
            <a:off x="-2181944" y="-1962664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0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39675" y="4519510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0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7983985" y="353893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40"/>
          <p:cNvGrpSpPr/>
          <p:nvPr/>
        </p:nvGrpSpPr>
        <p:grpSpPr>
          <a:xfrm>
            <a:off x="1360650" y="871451"/>
            <a:ext cx="6346939" cy="3934175"/>
            <a:chOff x="1389264" y="-28575"/>
            <a:chExt cx="16925172" cy="3265146"/>
          </a:xfrm>
        </p:grpSpPr>
        <p:sp>
          <p:nvSpPr>
            <p:cNvPr id="322" name="Google Shape;322;p40"/>
            <p:cNvSpPr txBox="1"/>
            <p:nvPr/>
          </p:nvSpPr>
          <p:spPr>
            <a:xfrm>
              <a:off x="7338635" y="-28575"/>
              <a:ext cx="10975800" cy="7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Summary of Learning and Impact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3" name="Google Shape;323;p40"/>
            <p:cNvSpPr txBox="1"/>
            <p:nvPr/>
          </p:nvSpPr>
          <p:spPr>
            <a:xfrm>
              <a:off x="1389264" y="426171"/>
              <a:ext cx="16175100" cy="28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4093"/>
                </a:buClr>
                <a:buSzPts val="2000"/>
                <a:buFont typeface="Poppins"/>
                <a:buChar char="●"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Better decisions with greater buy-in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4093"/>
                </a:buClr>
                <a:buSzPts val="2000"/>
                <a:buFont typeface="Poppins"/>
                <a:buChar char="●"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Nurtured a new generation of union and administrative experience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4093"/>
                </a:buClr>
                <a:buSzPts val="2000"/>
                <a:buFont typeface="Poppins"/>
                <a:buChar char="●"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Collaborative time EAN, administration and School Committee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4093"/>
                </a:buClr>
                <a:buSzPts val="2000"/>
                <a:buFont typeface="Poppins"/>
                <a:buChar char="●"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None of us can make </a:t>
              </a: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equitable</a:t>
              </a: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 decisions alone, we must care about equity for staff, students, parents and the community as a package.</a:t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1"/>
          <p:cNvPicPr preferRelativeResize="0"/>
          <p:nvPr/>
        </p:nvPicPr>
        <p:blipFill rotWithShape="1">
          <a:blip r:embed="rId3">
            <a:alphaModFix/>
          </a:blip>
          <a:srcRect b="10220" l="19810" r="37348" t="0"/>
          <a:stretch/>
        </p:blipFill>
        <p:spPr>
          <a:xfrm>
            <a:off x="5460086" y="0"/>
            <a:ext cx="36839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1"/>
          <p:cNvSpPr/>
          <p:nvPr/>
        </p:nvSpPr>
        <p:spPr>
          <a:xfrm>
            <a:off x="7277494" y="3294762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1"/>
          <p:cNvSpPr/>
          <p:nvPr/>
        </p:nvSpPr>
        <p:spPr>
          <a:xfrm>
            <a:off x="3497422" y="-2439047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41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-253184" y="892712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1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5076319" y="3430712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41"/>
          <p:cNvGrpSpPr/>
          <p:nvPr/>
        </p:nvGrpSpPr>
        <p:grpSpPr>
          <a:xfrm>
            <a:off x="514350" y="657784"/>
            <a:ext cx="4839142" cy="4184613"/>
            <a:chOff x="0" y="-28575"/>
            <a:chExt cx="12904378" cy="11158967"/>
          </a:xfrm>
        </p:grpSpPr>
        <p:sp>
          <p:nvSpPr>
            <p:cNvPr id="334" name="Google Shape;334;p41"/>
            <p:cNvSpPr txBox="1"/>
            <p:nvPr/>
          </p:nvSpPr>
          <p:spPr>
            <a:xfrm>
              <a:off x="817078" y="-28575"/>
              <a:ext cx="9297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6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Contact Us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35" name="Google Shape;335;p41"/>
            <p:cNvSpPr txBox="1"/>
            <p:nvPr/>
          </p:nvSpPr>
          <p:spPr>
            <a:xfrm>
              <a:off x="817078" y="3218960"/>
              <a:ext cx="12087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8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13 East Central Street, Natick, MA 01760</a:t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36" name="Google Shape;336;p41"/>
            <p:cNvSpPr txBox="1"/>
            <p:nvPr/>
          </p:nvSpPr>
          <p:spPr>
            <a:xfrm>
              <a:off x="817078" y="6082235"/>
              <a:ext cx="10003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8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(508) 647-6500</a:t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37" name="Google Shape;337;p41"/>
            <p:cNvSpPr txBox="1"/>
            <p:nvPr/>
          </p:nvSpPr>
          <p:spPr>
            <a:xfrm>
              <a:off x="817078" y="8863887"/>
              <a:ext cx="10003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8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email@natickps.org</a:t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38" name="Google Shape;338;p41"/>
            <p:cNvSpPr txBox="1"/>
            <p:nvPr/>
          </p:nvSpPr>
          <p:spPr>
            <a:xfrm>
              <a:off x="817078" y="2066450"/>
              <a:ext cx="8411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0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Central Office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39" name="Google Shape;339;p41"/>
            <p:cNvSpPr txBox="1"/>
            <p:nvPr/>
          </p:nvSpPr>
          <p:spPr>
            <a:xfrm>
              <a:off x="817078" y="4929725"/>
              <a:ext cx="8411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0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Phone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0" name="Google Shape;340;p41"/>
            <p:cNvSpPr txBox="1"/>
            <p:nvPr/>
          </p:nvSpPr>
          <p:spPr>
            <a:xfrm>
              <a:off x="817078" y="7711376"/>
              <a:ext cx="8411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0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Email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341" name="Google Shape;341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10561735"/>
              <a:ext cx="568657" cy="568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5735" y="10561735"/>
              <a:ext cx="568657" cy="568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4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51470" y="10561735"/>
              <a:ext cx="568657" cy="568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4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77204" y="10561735"/>
              <a:ext cx="568657" cy="568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4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02939" y="10561735"/>
              <a:ext cx="568657" cy="568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4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628674" y="10561735"/>
              <a:ext cx="568657" cy="5686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6973020" y="-1632475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 b="31371" l="0" r="0" t="48631"/>
          <a:stretch/>
        </p:blipFill>
        <p:spPr>
          <a:xfrm>
            <a:off x="0" y="0"/>
            <a:ext cx="9144000" cy="121817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/>
          <p:nvPr/>
        </p:nvSpPr>
        <p:spPr>
          <a:xfrm>
            <a:off x="-1962664" y="3513541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408872" y="1645872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7930197" y="3750966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26"/>
          <p:cNvGrpSpPr/>
          <p:nvPr/>
        </p:nvGrpSpPr>
        <p:grpSpPr>
          <a:xfrm>
            <a:off x="514350" y="1659483"/>
            <a:ext cx="8115300" cy="3346030"/>
            <a:chOff x="0" y="-161925"/>
            <a:chExt cx="21640800" cy="8922746"/>
          </a:xfrm>
        </p:grpSpPr>
        <p:sp>
          <p:nvSpPr>
            <p:cNvPr id="147" name="Google Shape;147;p26"/>
            <p:cNvSpPr txBox="1"/>
            <p:nvPr/>
          </p:nvSpPr>
          <p:spPr>
            <a:xfrm>
              <a:off x="0" y="-161925"/>
              <a:ext cx="216408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About NPS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8" name="Google Shape;148;p26"/>
            <p:cNvSpPr txBox="1"/>
            <p:nvPr/>
          </p:nvSpPr>
          <p:spPr>
            <a:xfrm>
              <a:off x="0" y="1698419"/>
              <a:ext cx="21640800" cy="37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Our Promise  </a:t>
              </a:r>
              <a:endParaRPr b="1" sz="18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  <a:highlight>
                    <a:srgbClr val="FFFFFF"/>
                  </a:highlight>
                  <a:latin typeface="Poppins"/>
                  <a:ea typeface="Poppins"/>
                  <a:cs typeface="Poppins"/>
                  <a:sym typeface="Poppins"/>
                </a:rPr>
                <a:t>The Natick Public Schools will cherish your children, nurture relationships and connectedness, and provide nothing less than graduates with the skills to lead the futures they choose</a:t>
              </a:r>
              <a:r>
                <a:rPr lang="en" sz="1800">
                  <a:solidFill>
                    <a:schemeClr val="dk2"/>
                  </a:solidFill>
                  <a:highlight>
                    <a:srgbClr val="FFFFFF"/>
                  </a:highlight>
                  <a:latin typeface="Poppins"/>
                  <a:ea typeface="Poppins"/>
                  <a:cs typeface="Poppins"/>
                  <a:sym typeface="Poppins"/>
                </a:rPr>
                <a:t>.</a:t>
              </a:r>
              <a:endParaRPr sz="1800">
                <a:solidFill>
                  <a:schemeClr val="dk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  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9" name="Google Shape;149;p26"/>
            <p:cNvSpPr txBox="1"/>
            <p:nvPr/>
          </p:nvSpPr>
          <p:spPr>
            <a:xfrm>
              <a:off x="2835733" y="5447785"/>
              <a:ext cx="73506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184150" lvl="1" marL="4318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4093"/>
                </a:buClr>
                <a:buSzPts val="1500"/>
                <a:buFont typeface="Poppins"/>
                <a:buChar char="•"/>
              </a:pPr>
              <a:r>
                <a:rPr lang="en" sz="1500" u="sng">
                  <a:solidFill>
                    <a:schemeClr val="hlink"/>
                  </a:solidFill>
                  <a:latin typeface="Poppins"/>
                  <a:ea typeface="Poppins"/>
                  <a:cs typeface="Poppins"/>
                  <a:sym typeface="Poppins"/>
                  <a:hlinkClick r:id="rId5"/>
                </a:rPr>
                <a:t>Visit our Strategic Plan Dashboard</a:t>
              </a:r>
              <a:br>
                <a:rPr lang="en" sz="1500">
                  <a:latin typeface="Poppins"/>
                  <a:ea typeface="Poppins"/>
                  <a:cs typeface="Poppins"/>
                  <a:sym typeface="Poppins"/>
                </a:rPr>
              </a:br>
              <a:endParaRPr sz="1500">
                <a:latin typeface="Poppins"/>
                <a:ea typeface="Poppins"/>
                <a:cs typeface="Poppins"/>
                <a:sym typeface="Poppins"/>
              </a:endParaRPr>
            </a:p>
            <a:p>
              <a:pPr indent="-184150" lvl="1" marL="4318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Font typeface="Poppins"/>
                <a:buChar char="•"/>
              </a:pPr>
              <a:r>
                <a:rPr lang="en" sz="1500" u="sng">
                  <a:solidFill>
                    <a:schemeClr val="hlink"/>
                  </a:solidFill>
                  <a:latin typeface="Poppins"/>
                  <a:ea typeface="Poppins"/>
                  <a:cs typeface="Poppins"/>
                  <a:sym typeface="Poppins"/>
                  <a:hlinkClick r:id="rId6"/>
                </a:rPr>
                <a:t>District Transparency Center</a:t>
              </a:r>
              <a:endParaRPr sz="15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0" name="Google Shape;150;p26"/>
            <p:cNvSpPr txBox="1"/>
            <p:nvPr/>
          </p:nvSpPr>
          <p:spPr>
            <a:xfrm>
              <a:off x="10264932" y="4820321"/>
              <a:ext cx="9909000" cy="394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190500" lvl="1" marL="4318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4093"/>
                </a:buClr>
                <a:buSzPts val="1600"/>
                <a:buFont typeface="Poppins"/>
                <a:buChar char="•"/>
              </a:pPr>
              <a:r>
                <a:rPr lang="en" sz="16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Suburban District with 5300 students, and 1200 educators in a caring, collaborative community. </a:t>
              </a:r>
              <a:r>
                <a:rPr lang="en" sz="1600" u="sng">
                  <a:solidFill>
                    <a:schemeClr val="hlink"/>
                  </a:solidFill>
                  <a:latin typeface="Poppins"/>
                  <a:ea typeface="Poppins"/>
                  <a:cs typeface="Poppins"/>
                  <a:sym typeface="Poppins"/>
                  <a:hlinkClick r:id="rId7"/>
                </a:rPr>
                <a:t>Video Overview</a:t>
              </a:r>
              <a:r>
                <a:rPr lang="en" sz="1600">
                  <a:latin typeface="Poppins"/>
                  <a:ea typeface="Poppins"/>
                  <a:cs typeface="Poppins"/>
                  <a:sym typeface="Poppins"/>
                </a:rPr>
                <a:t> of Profile of a Graduate and district values.</a:t>
              </a:r>
              <a:endParaRPr sz="16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/>
          <p:nvPr/>
        </p:nvSpPr>
        <p:spPr>
          <a:xfrm>
            <a:off x="6973020" y="-1632475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 rotWithShape="1">
          <a:blip r:embed="rId3">
            <a:alphaModFix/>
          </a:blip>
          <a:srcRect b="31372" l="0" r="0" t="48630"/>
          <a:stretch/>
        </p:blipFill>
        <p:spPr>
          <a:xfrm>
            <a:off x="0" y="0"/>
            <a:ext cx="9143998" cy="12181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/>
          <p:nvPr/>
        </p:nvSpPr>
        <p:spPr>
          <a:xfrm>
            <a:off x="-1962664" y="3513541"/>
            <a:ext cx="3924475" cy="392447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408872" y="1645872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7930197" y="3750966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27"/>
          <p:cNvGrpSpPr/>
          <p:nvPr/>
        </p:nvGrpSpPr>
        <p:grpSpPr>
          <a:xfrm>
            <a:off x="514350" y="1659483"/>
            <a:ext cx="8115300" cy="2176146"/>
            <a:chOff x="0" y="-161925"/>
            <a:chExt cx="21640800" cy="5803057"/>
          </a:xfrm>
        </p:grpSpPr>
        <p:sp>
          <p:nvSpPr>
            <p:cNvPr id="161" name="Google Shape;161;p27"/>
            <p:cNvSpPr txBox="1"/>
            <p:nvPr/>
          </p:nvSpPr>
          <p:spPr>
            <a:xfrm>
              <a:off x="0" y="-161925"/>
              <a:ext cx="216408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Three years before negotiation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2" name="Google Shape;162;p27"/>
            <p:cNvSpPr txBox="1"/>
            <p:nvPr/>
          </p:nvSpPr>
          <p:spPr>
            <a:xfrm>
              <a:off x="0" y="1698419"/>
              <a:ext cx="216408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Two common enemies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3" name="Google Shape;163;p27"/>
            <p:cNvSpPr txBox="1"/>
            <p:nvPr/>
          </p:nvSpPr>
          <p:spPr>
            <a:xfrm>
              <a:off x="2835757" y="4820332"/>
              <a:ext cx="73506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15900" lvl="1" marL="4318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4093"/>
                </a:buClr>
                <a:buSzPts val="2000"/>
                <a:buFont typeface="Poppins"/>
                <a:buChar char="•"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A budget crisis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4" name="Google Shape;164;p27"/>
            <p:cNvSpPr txBox="1"/>
            <p:nvPr/>
          </p:nvSpPr>
          <p:spPr>
            <a:xfrm>
              <a:off x="10756900" y="4820332"/>
              <a:ext cx="81690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15900" lvl="1" marL="4318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4093"/>
                </a:buClr>
                <a:buSzPts val="2000"/>
                <a:buFont typeface="Poppins"/>
                <a:buChar char="•"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COVID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5" name="Google Shape;165;p27"/>
          <p:cNvSpPr txBox="1"/>
          <p:nvPr/>
        </p:nvSpPr>
        <p:spPr>
          <a:xfrm>
            <a:off x="1961800" y="4016275"/>
            <a:ext cx="6525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Foundational Trust </a:t>
            </a:r>
            <a:endParaRPr b="1" sz="3000">
              <a:solidFill>
                <a:srgbClr val="23409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was built…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>
            <a:off x="-1878908" y="-1633743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8"/>
          <p:cNvSpPr/>
          <p:nvPr/>
        </p:nvSpPr>
        <p:spPr>
          <a:xfrm>
            <a:off x="7460040" y="3263335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507958" y="668499"/>
            <a:ext cx="767534" cy="754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/>
        </p:nvSpPr>
        <p:spPr>
          <a:xfrm>
            <a:off x="2046419" y="880671"/>
            <a:ext cx="505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The Team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1817019" y="3636640"/>
            <a:ext cx="1455525" cy="1108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Ms. Cathi Collins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3415210" y="3636641"/>
            <a:ext cx="2128560" cy="7387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Ms. Julie McDonough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5871400" y="3636650"/>
            <a:ext cx="1507613" cy="1108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Mr. Jefferson Wood 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96550" y="3722750"/>
            <a:ext cx="1587375" cy="7387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Dr. Donna McKenzie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7688094" y="3636640"/>
            <a:ext cx="1455525" cy="7387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Dr. Anna Nolin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8925" y="1864763"/>
            <a:ext cx="1351701" cy="15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3600" y="1842677"/>
            <a:ext cx="1545149" cy="155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6912" y="1862874"/>
            <a:ext cx="1545149" cy="151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775" y="1864775"/>
            <a:ext cx="1545148" cy="144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9225" y="1942850"/>
            <a:ext cx="1887200" cy="1353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400" y="152400"/>
            <a:ext cx="6411476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/>
          <p:nvPr/>
        </p:nvSpPr>
        <p:spPr>
          <a:xfrm>
            <a:off x="1049188" y="-2509597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0"/>
          <p:cNvSpPr/>
          <p:nvPr/>
        </p:nvSpPr>
        <p:spPr>
          <a:xfrm>
            <a:off x="6666986" y="3700942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7862116" y="514350"/>
            <a:ext cx="767534" cy="7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514350" y="3875048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30"/>
          <p:cNvGrpSpPr/>
          <p:nvPr/>
        </p:nvGrpSpPr>
        <p:grpSpPr>
          <a:xfrm>
            <a:off x="3796913" y="1539412"/>
            <a:ext cx="4832775" cy="2287764"/>
            <a:chOff x="0" y="-161925"/>
            <a:chExt cx="12887400" cy="6100703"/>
          </a:xfrm>
        </p:grpSpPr>
        <p:sp>
          <p:nvSpPr>
            <p:cNvPr id="198" name="Google Shape;198;p30"/>
            <p:cNvSpPr txBox="1"/>
            <p:nvPr/>
          </p:nvSpPr>
          <p:spPr>
            <a:xfrm>
              <a:off x="0" y="-161925"/>
              <a:ext cx="12887400" cy="24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Natick Profile of an Educator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9" name="Google Shape;199;p30"/>
            <p:cNvSpPr txBox="1"/>
            <p:nvPr/>
          </p:nvSpPr>
          <p:spPr>
            <a:xfrm>
              <a:off x="0" y="3476078"/>
              <a:ext cx="12887400" cy="24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With our profile in mind, we had to lead and negotiate with our values in mind.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200" name="Google Shape;20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44400" y="0"/>
            <a:ext cx="42815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/>
        </p:nvSpPr>
        <p:spPr>
          <a:xfrm>
            <a:off x="3864725" y="4158375"/>
            <a:ext cx="3050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Pause:  3 perspectives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/>
          <p:cNvPicPr preferRelativeResize="0"/>
          <p:nvPr/>
        </p:nvPicPr>
        <p:blipFill rotWithShape="1">
          <a:blip r:embed="rId3">
            <a:alphaModFix/>
          </a:blip>
          <a:srcRect b="14928" l="0" r="0" t="62054"/>
          <a:stretch/>
        </p:blipFill>
        <p:spPr>
          <a:xfrm>
            <a:off x="0" y="3881266"/>
            <a:ext cx="9231712" cy="1415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/>
          <p:nvPr/>
        </p:nvSpPr>
        <p:spPr>
          <a:xfrm>
            <a:off x="350849" y="3521681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1"/>
          <p:cNvSpPr/>
          <p:nvPr/>
        </p:nvSpPr>
        <p:spPr>
          <a:xfrm>
            <a:off x="7269049" y="-2193878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9" name="Google Shape;209;p31"/>
          <p:cNvGrpSpPr/>
          <p:nvPr/>
        </p:nvGrpSpPr>
        <p:grpSpPr>
          <a:xfrm>
            <a:off x="293649" y="830675"/>
            <a:ext cx="7852719" cy="2595681"/>
            <a:chOff x="-1798783" y="-161936"/>
            <a:chExt cx="20940583" cy="6921814"/>
          </a:xfrm>
        </p:grpSpPr>
        <p:sp>
          <p:nvSpPr>
            <p:cNvPr id="210" name="Google Shape;210;p31"/>
            <p:cNvSpPr txBox="1"/>
            <p:nvPr/>
          </p:nvSpPr>
          <p:spPr>
            <a:xfrm>
              <a:off x="-1798783" y="-161936"/>
              <a:ext cx="14333100" cy="24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When you put on an equity lens,  your goals change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1" name="Google Shape;211;p31"/>
            <p:cNvSpPr txBox="1"/>
            <p:nvPr/>
          </p:nvSpPr>
          <p:spPr>
            <a:xfrm>
              <a:off x="0" y="2106778"/>
              <a:ext cx="7175100" cy="28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300" u="none" cap="none" strike="noStrike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 The Goals</a:t>
              </a:r>
              <a:endParaRPr sz="23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2" name="Google Shape;212;p31"/>
            <p:cNvSpPr txBox="1"/>
            <p:nvPr/>
          </p:nvSpPr>
          <p:spPr>
            <a:xfrm>
              <a:off x="0" y="3476078"/>
              <a:ext cx="19141800" cy="3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What is fair becomes the priority , not what each side wants …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2"/>
          <p:cNvPicPr preferRelativeResize="0"/>
          <p:nvPr/>
        </p:nvPicPr>
        <p:blipFill rotWithShape="1">
          <a:blip r:embed="rId3">
            <a:alphaModFix/>
          </a:blip>
          <a:srcRect b="0" l="8207" r="39955" t="0"/>
          <a:stretch/>
        </p:blipFill>
        <p:spPr>
          <a:xfrm>
            <a:off x="5428230" y="514350"/>
            <a:ext cx="320142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2"/>
          <p:cNvSpPr/>
          <p:nvPr/>
        </p:nvSpPr>
        <p:spPr>
          <a:xfrm>
            <a:off x="7181336" y="2973479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2"/>
          <p:cNvSpPr/>
          <p:nvPr/>
        </p:nvSpPr>
        <p:spPr>
          <a:xfrm>
            <a:off x="-2160016" y="-2358434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8066372" y="891401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32"/>
          <p:cNvGrpSpPr/>
          <p:nvPr/>
        </p:nvGrpSpPr>
        <p:grpSpPr>
          <a:xfrm>
            <a:off x="322049" y="1506175"/>
            <a:ext cx="4572161" cy="2903476"/>
            <a:chOff x="0" y="-161925"/>
            <a:chExt cx="10429200" cy="7742603"/>
          </a:xfrm>
        </p:grpSpPr>
        <p:sp>
          <p:nvSpPr>
            <p:cNvPr id="222" name="Google Shape;222;p32"/>
            <p:cNvSpPr txBox="1"/>
            <p:nvPr/>
          </p:nvSpPr>
          <p:spPr>
            <a:xfrm>
              <a:off x="0" y="-161925"/>
              <a:ext cx="9923400" cy="24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Interest-Based Bargain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3" name="Google Shape;223;p32"/>
            <p:cNvSpPr txBox="1"/>
            <p:nvPr/>
          </p:nvSpPr>
          <p:spPr>
            <a:xfrm>
              <a:off x="0" y="2106778"/>
              <a:ext cx="7175100" cy="188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3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What is it?</a:t>
              </a:r>
              <a:endParaRPr b="1" sz="23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4" name="Google Shape;224;p32"/>
            <p:cNvSpPr txBox="1"/>
            <p:nvPr/>
          </p:nvSpPr>
          <p:spPr>
            <a:xfrm>
              <a:off x="0" y="3476078"/>
              <a:ext cx="10429200" cy="410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Interest-based bargaining is </a:t>
              </a:r>
              <a:r>
                <a:rPr b="1" lang="en" sz="1200">
                  <a:solidFill>
                    <a:schemeClr val="dk2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a process that enables traditional negotiators to become joint problem-solvers</a:t>
              </a:r>
              <a:r>
                <a:rPr lang="en" sz="1200">
                  <a:solidFill>
                    <a:schemeClr val="dk2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. It assumes that mutual gain is possible, that solutions which satisfy mutual interests are more durable, that the parties should help each other achieve a positive result</a:t>
              </a:r>
              <a:r>
                <a:rPr lang="en" sz="1200">
                  <a:solidFill>
                    <a:srgbClr val="202124"/>
                  </a:solidFill>
                  <a:highlight>
                    <a:srgbClr val="FFFFFF"/>
                  </a:highlight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25" name="Google Shape;225;p32"/>
          <p:cNvSpPr txBox="1"/>
          <p:nvPr/>
        </p:nvSpPr>
        <p:spPr>
          <a:xfrm>
            <a:off x="2645525" y="2253375"/>
            <a:ext cx="3050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34093"/>
                </a:solidFill>
                <a:latin typeface="Poppins"/>
                <a:ea typeface="Poppins"/>
                <a:cs typeface="Poppins"/>
                <a:sym typeface="Poppins"/>
              </a:rPr>
              <a:t>Pause:  3 perspectives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/>
          <p:nvPr/>
        </p:nvSpPr>
        <p:spPr>
          <a:xfrm>
            <a:off x="6545422" y="-3082060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3"/>
          <p:cNvSpPr/>
          <p:nvPr/>
        </p:nvSpPr>
        <p:spPr>
          <a:xfrm>
            <a:off x="-2138088" y="3734602"/>
            <a:ext cx="3925328" cy="39253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D22F3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3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807484" y="-107310"/>
            <a:ext cx="767534" cy="754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33"/>
          <p:cNvGrpSpPr/>
          <p:nvPr/>
        </p:nvGrpSpPr>
        <p:grpSpPr>
          <a:xfrm>
            <a:off x="807477" y="843275"/>
            <a:ext cx="8587710" cy="4158582"/>
            <a:chOff x="0" y="-28575"/>
            <a:chExt cx="9923400" cy="10103455"/>
          </a:xfrm>
        </p:grpSpPr>
        <p:sp>
          <p:nvSpPr>
            <p:cNvPr id="234" name="Google Shape;234;p33"/>
            <p:cNvSpPr txBox="1"/>
            <p:nvPr/>
          </p:nvSpPr>
          <p:spPr>
            <a:xfrm>
              <a:off x="0" y="-28575"/>
              <a:ext cx="9923400" cy="112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234093"/>
                  </a:solidFill>
                  <a:latin typeface="Poppins"/>
                  <a:ea typeface="Poppins"/>
                  <a:cs typeface="Poppins"/>
                  <a:sym typeface="Poppins"/>
                </a:rPr>
                <a:t>Why use IBB?</a:t>
              </a:r>
              <a:endParaRPr sz="30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5" name="Google Shape;235;p33"/>
            <p:cNvSpPr txBox="1"/>
            <p:nvPr/>
          </p:nvSpPr>
          <p:spPr>
            <a:xfrm>
              <a:off x="11" y="1436380"/>
              <a:ext cx="9201000" cy="86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Font typeface="Poppins"/>
                <a:buChar char="●"/>
              </a:pP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Sharing relevant information is critical for effective solutions.  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Font typeface="Poppins"/>
                <a:buChar char="●"/>
              </a:pP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Focus on issues, not personalities.  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Font typeface="Poppins"/>
                <a:buChar char="●"/>
              </a:pP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Focus on the present and future, not the past.  Focus on the interests underlying the issues.  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Font typeface="Poppins"/>
                <a:buChar char="●"/>
              </a:pP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Focus on mutual interests, and helping to satisfy the other party’s interests as well as your own.  </a:t>
              </a:r>
              <a:endParaRPr sz="2000">
                <a:latin typeface="Poppins"/>
                <a:ea typeface="Poppins"/>
                <a:cs typeface="Poppins"/>
                <a:sym typeface="Poppins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Font typeface="Poppins"/>
                <a:buChar char="●"/>
              </a:pP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Options developed to satisfy those interests should be evaluated by objective criteria, rather than power or leverage.     </a:t>
              </a:r>
              <a:br>
                <a:rPr lang="en" sz="2000"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" sz="2000">
                  <a:latin typeface="Poppins"/>
                  <a:ea typeface="Poppins"/>
                  <a:cs typeface="Poppins"/>
                  <a:sym typeface="Poppins"/>
                </a:rPr>
                <a:t>					</a:t>
              </a:r>
              <a:r>
                <a:rPr b="1" lang="en" sz="1100">
                  <a:latin typeface="Poppins"/>
                  <a:ea typeface="Poppins"/>
                  <a:cs typeface="Poppins"/>
                  <a:sym typeface="Poppins"/>
                </a:rPr>
                <a:t>R. Schneider testimony resource recommendation 2/19/15 Federal </a:t>
              </a:r>
              <a:br>
                <a:rPr b="1" lang="en" sz="1100">
                  <a:latin typeface="Poppins"/>
                  <a:ea typeface="Poppins"/>
                  <a:cs typeface="Poppins"/>
                  <a:sym typeface="Poppins"/>
                </a:rPr>
              </a:br>
              <a:r>
                <a:rPr b="1" lang="en" sz="1100">
                  <a:latin typeface="Poppins"/>
                  <a:ea typeface="Poppins"/>
                  <a:cs typeface="Poppins"/>
                  <a:sym typeface="Poppins"/>
                </a:rPr>
                <a:t>                                                                              Mediation &amp; Conciliation Services (FMCS) Website</a:t>
              </a:r>
              <a:endParaRPr b="1" sz="11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