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2192000" cy="6858000"/>
  <p:notesSz cx="6858000" cy="9144000"/>
  <p:embeddedFontLst>
    <p:embeddedFont>
      <p:font typeface="Calibri" panose="020F0502020204030204" pitchFamily="34" charset="0"/>
      <p:regular r:id="rId38"/>
      <p:bold r:id="rId39"/>
      <p:italic r:id="rId40"/>
      <p:boldItalic r:id="rId41"/>
    </p:embeddedFont>
    <p:embeddedFont>
      <p:font typeface="EB Garamond" panose="02000502000000000000" pitchFamily="2" charset="0"/>
      <p:regular r:id="rId42"/>
      <p:bold r:id="rId43"/>
      <p:italic r:id="rId44"/>
      <p:boldItalic r:id="rId45"/>
    </p:embeddedFont>
    <p:embeddedFont>
      <p:font typeface="Garamond" panose="02020404030301010803" pitchFamily="18" charset="0"/>
      <p:regular r:id="rId46"/>
      <p:bold r:id="rId47"/>
      <p:italic r:id="rId48"/>
      <p:boldItalic r:id="rId49"/>
    </p:embeddedFont>
    <p:embeddedFont>
      <p:font typeface="PT Sans Narrow" panose="020B0506020203020204" pitchFamily="34" charset="0"/>
      <p:regular r:id="rId50"/>
      <p:bold r:id="rId51"/>
    </p:embeddedFont>
    <p:embeddedFont>
      <p:font typeface="Raleway" panose="020B0503030101060003" pitchFamily="34" charset="0"/>
      <p:regular r:id="rId52"/>
      <p:bold r:id="rId53"/>
      <p:italic r:id="rId54"/>
      <p:boldItalic r:id="rId55"/>
    </p:embeddedFont>
    <p:embeddedFont>
      <p:font typeface="Roboto" panose="02000000000000000000" pitchFamily="2" charset="0"/>
      <p:regular r:id="rId56"/>
      <p:bold r:id="rId57"/>
      <p:italic r:id="rId58"/>
      <p:boldItalic r:id="rId59"/>
    </p:embeddedFont>
    <p:embeddedFont>
      <p:font typeface="Source Sans Pro" panose="020B0503030403020204" pitchFamily="34"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4" roundtripDataSignature="AMtx7milv72nm6E1vc+5VE16rICYtRhgs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A0E8D5D-AFE0-459E-97F7-E7A8AE2900F5}">
  <a:tblStyle styleId="{BA0E8D5D-AFE0-459E-97F7-E7A8AE2900F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95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63" Type="http://schemas.openxmlformats.org/officeDocument/2006/relationships/font" Target="fonts/font26.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font" Target="fonts/font21.fntdata"/><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57" Type="http://schemas.openxmlformats.org/officeDocument/2006/relationships/font" Target="fonts/font20.fntdata"/><Relationship Id="rId61" Type="http://schemas.openxmlformats.org/officeDocument/2006/relationships/font" Target="fonts/font2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font" Target="fonts/font23.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font" Target="fonts/font19.fntdata"/><Relationship Id="rId64" Type="http://customschemas.google.com/relationships/presentationmetadata" Target="metadata"/><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font" Target="fonts/font22.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4.fntdata"/><Relationship Id="rId54" Type="http://schemas.openxmlformats.org/officeDocument/2006/relationships/font" Target="fonts/font17.fntdata"/><Relationship Id="rId62" Type="http://schemas.openxmlformats.org/officeDocument/2006/relationships/font" Target="fonts/font2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Cathy C</a:t>
            </a:r>
            <a:endParaRPr/>
          </a:p>
        </p:txBody>
      </p:sp>
      <p:sp>
        <p:nvSpPr>
          <p:cNvPr id="62" name="Google Shape;6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7accf34582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7accf3458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Theresa</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246851a309_0_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g1246851a309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00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endParaRPr sz="100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endParaRPr sz="1000">
              <a:solidFill>
                <a:srgbClr val="434343"/>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7334da6d79_0_1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7334da6d79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7334da6d79_0_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7334da6d79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4e8651868f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4e8651868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7334da6d79_0_3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17334da6d79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7334da6d79_0_3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17334da6d7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7334da6d79_0_4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17334da6d79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7334da6d79_0_4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17334da6d79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7334da6d79_0_5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17334da6d79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7334da6d79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7334da6d7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Cathy C</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7334da6d79_0_9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17334da6d79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7334da6d79_0_9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7334da6d79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26d798208a_0_2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 name="Google Shape;236;g126d798208a_0_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Beth</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7334da6d79_0_10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17334da6d79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26d798208a_0_3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g126d798208a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Beth</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7334da6d79_0_10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17334da6d79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2916248f28_0_25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12916248f28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Beth:</a:t>
            </a:r>
            <a:endParaRPr/>
          </a:p>
          <a:p>
            <a:pPr marL="0" lvl="0" indent="0" algn="l" rtl="0">
              <a:spcBef>
                <a:spcPts val="0"/>
              </a:spcBef>
              <a:spcAft>
                <a:spcPts val="0"/>
              </a:spcAft>
              <a:buNone/>
            </a:pPr>
            <a:endParaRPr/>
          </a:p>
          <a:p>
            <a:pPr marL="0" lvl="0" indent="0" algn="l" rtl="0">
              <a:spcBef>
                <a:spcPts val="0"/>
              </a:spcBef>
              <a:spcAft>
                <a:spcPts val="0"/>
              </a:spcAft>
              <a:buNone/>
            </a:pPr>
            <a:r>
              <a:rPr lang="en-US"/>
              <a:t>In FY20 Access to Services Theme was 36%.  In FY22, it more than doubled to 83%, with the majority being access to mental health</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7334da6d79_0_6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17334da6d79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7334da6d79_0_7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17334da6d79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School Refusal Intervention:</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7334da6d79_0_7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17334da6d79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Cathy</a:t>
            </a:r>
            <a:endParaRPr/>
          </a:p>
        </p:txBody>
      </p:sp>
      <p:sp>
        <p:nvSpPr>
          <p:cNvPr id="77" name="Google Shape;77;p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7334da6d79_0_8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17334da6d79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2916248f28_0_28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12916248f28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Fran or Cathy Lawson?</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12916248f28_0_49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12916248f28_0_4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trike="sngStrike"/>
              <a:t>Cathy Cummins - wide body evidence</a:t>
            </a:r>
            <a:r>
              <a:rPr lang="en-US"/>
              <a:t> - Theresa?  </a:t>
            </a:r>
            <a:endParaRPr/>
          </a:p>
        </p:txBody>
      </p:sp>
      <p:sp>
        <p:nvSpPr>
          <p:cNvPr id="321" name="Google Shape;321;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12916248f28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12916248f2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cc: I recommend Theresa for this?)</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277d72be19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6" name="Google Shape;336;g1277d72be1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Cathy C</a:t>
            </a:r>
            <a:endParaRPr/>
          </a:p>
        </p:txBody>
      </p:sp>
      <p:sp>
        <p:nvSpPr>
          <p:cNvPr id="84" name="Google Shape;84;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2916248f28_0_1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2916248f28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Cathy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26d798208a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Theresa</a:t>
            </a:r>
            <a:endParaRPr/>
          </a:p>
          <a:p>
            <a:pPr marL="0" lvl="0" indent="0" algn="l" rtl="0">
              <a:lnSpc>
                <a:spcPct val="100000"/>
              </a:lnSpc>
              <a:spcBef>
                <a:spcPts val="0"/>
              </a:spcBef>
              <a:spcAft>
                <a:spcPts val="0"/>
              </a:spcAft>
              <a:buSzPts val="1100"/>
              <a:buNone/>
            </a:pPr>
            <a:endParaRPr/>
          </a:p>
        </p:txBody>
      </p:sp>
      <p:sp>
        <p:nvSpPr>
          <p:cNvPr id="99" name="Google Shape;99;g126d798208a_0_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2916248f28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2916248f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Theresa</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2916248f28_0_26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2916248f28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Theresa</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7accf34582_0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7accf3458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g14d24bcab9b_0_179"/>
          <p:cNvSpPr/>
          <p:nvPr/>
        </p:nvSpPr>
        <p:spPr>
          <a:xfrm>
            <a:off x="107600" y="3534800"/>
            <a:ext cx="11976900" cy="32157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 name="Google Shape;11;g14d24bcab9b_0_179"/>
          <p:cNvSpPr txBox="1">
            <a:spLocks noGrp="1"/>
          </p:cNvSpPr>
          <p:nvPr>
            <p:ph type="ctrTitle"/>
          </p:nvPr>
        </p:nvSpPr>
        <p:spPr>
          <a:xfrm>
            <a:off x="647833" y="352633"/>
            <a:ext cx="10911600" cy="1964700"/>
          </a:xfrm>
          <a:prstGeom prst="rect">
            <a:avLst/>
          </a:prstGeom>
        </p:spPr>
        <p:txBody>
          <a:bodyPr spcFirstLastPara="1" wrap="square" lIns="121900" tIns="121900" rIns="121900" bIns="121900" anchor="b" anchorCtr="0">
            <a:normAutofit/>
          </a:bodyPr>
          <a:lstStyle>
            <a:lvl1pPr lvl="0">
              <a:spcBef>
                <a:spcPts val="0"/>
              </a:spcBef>
              <a:spcAft>
                <a:spcPts val="0"/>
              </a:spcAft>
              <a:buSzPts val="5600"/>
              <a:buNone/>
              <a:defRPr sz="5600"/>
            </a:lvl1pPr>
            <a:lvl2pPr lvl="1">
              <a:spcBef>
                <a:spcPts val="0"/>
              </a:spcBef>
              <a:spcAft>
                <a:spcPts val="0"/>
              </a:spcAft>
              <a:buSzPts val="5600"/>
              <a:buNone/>
              <a:defRPr sz="5600"/>
            </a:lvl2pPr>
            <a:lvl3pPr lvl="2">
              <a:spcBef>
                <a:spcPts val="0"/>
              </a:spcBef>
              <a:spcAft>
                <a:spcPts val="0"/>
              </a:spcAft>
              <a:buSzPts val="5600"/>
              <a:buNone/>
              <a:defRPr sz="5600"/>
            </a:lvl3pPr>
            <a:lvl4pPr lvl="3">
              <a:spcBef>
                <a:spcPts val="0"/>
              </a:spcBef>
              <a:spcAft>
                <a:spcPts val="0"/>
              </a:spcAft>
              <a:buSzPts val="5600"/>
              <a:buNone/>
              <a:defRPr sz="5600"/>
            </a:lvl4pPr>
            <a:lvl5pPr lvl="4">
              <a:spcBef>
                <a:spcPts val="0"/>
              </a:spcBef>
              <a:spcAft>
                <a:spcPts val="0"/>
              </a:spcAft>
              <a:buSzPts val="5600"/>
              <a:buNone/>
              <a:defRPr sz="5600"/>
            </a:lvl5pPr>
            <a:lvl6pPr lvl="5">
              <a:spcBef>
                <a:spcPts val="0"/>
              </a:spcBef>
              <a:spcAft>
                <a:spcPts val="0"/>
              </a:spcAft>
              <a:buSzPts val="5600"/>
              <a:buNone/>
              <a:defRPr sz="5600"/>
            </a:lvl6pPr>
            <a:lvl7pPr lvl="6">
              <a:spcBef>
                <a:spcPts val="0"/>
              </a:spcBef>
              <a:spcAft>
                <a:spcPts val="0"/>
              </a:spcAft>
              <a:buSzPts val="5600"/>
              <a:buNone/>
              <a:defRPr sz="5600"/>
            </a:lvl7pPr>
            <a:lvl8pPr lvl="7">
              <a:spcBef>
                <a:spcPts val="0"/>
              </a:spcBef>
              <a:spcAft>
                <a:spcPts val="0"/>
              </a:spcAft>
              <a:buSzPts val="5600"/>
              <a:buNone/>
              <a:defRPr sz="5600"/>
            </a:lvl8pPr>
            <a:lvl9pPr lvl="8">
              <a:spcBef>
                <a:spcPts val="0"/>
              </a:spcBef>
              <a:spcAft>
                <a:spcPts val="0"/>
              </a:spcAft>
              <a:buSzPts val="5600"/>
              <a:buNone/>
              <a:defRPr sz="5600"/>
            </a:lvl9pPr>
          </a:lstStyle>
          <a:p>
            <a:endParaRPr/>
          </a:p>
        </p:txBody>
      </p:sp>
      <p:sp>
        <p:nvSpPr>
          <p:cNvPr id="12" name="Google Shape;12;g14d24bcab9b_0_179"/>
          <p:cNvSpPr txBox="1">
            <a:spLocks noGrp="1"/>
          </p:cNvSpPr>
          <p:nvPr>
            <p:ph type="subTitle" idx="1"/>
          </p:nvPr>
        </p:nvSpPr>
        <p:spPr>
          <a:xfrm>
            <a:off x="647833" y="2317433"/>
            <a:ext cx="10911600" cy="1148100"/>
          </a:xfrm>
          <a:prstGeom prst="rect">
            <a:avLst/>
          </a:prstGeom>
        </p:spPr>
        <p:txBody>
          <a:bodyPr spcFirstLastPara="1" wrap="square" lIns="121900" tIns="121900" rIns="121900" bIns="121900" anchor="t" anchorCtr="0">
            <a:normAutofit/>
          </a:bodyPr>
          <a:lstStyle>
            <a:lvl1pPr lvl="0">
              <a:lnSpc>
                <a:spcPct val="100000"/>
              </a:lnSpc>
              <a:spcBef>
                <a:spcPts val="0"/>
              </a:spcBef>
              <a:spcAft>
                <a:spcPts val="0"/>
              </a:spcAft>
              <a:buSzPts val="3200"/>
              <a:buNone/>
              <a:defRPr sz="3200"/>
            </a:lvl1pPr>
            <a:lvl2pPr lvl="1">
              <a:lnSpc>
                <a:spcPct val="100000"/>
              </a:lnSpc>
              <a:spcBef>
                <a:spcPts val="0"/>
              </a:spcBef>
              <a:spcAft>
                <a:spcPts val="0"/>
              </a:spcAft>
              <a:buSzPts val="3200"/>
              <a:buNone/>
              <a:defRPr sz="3200"/>
            </a:lvl2pPr>
            <a:lvl3pPr lvl="2">
              <a:lnSpc>
                <a:spcPct val="100000"/>
              </a:lnSpc>
              <a:spcBef>
                <a:spcPts val="0"/>
              </a:spcBef>
              <a:spcAft>
                <a:spcPts val="0"/>
              </a:spcAft>
              <a:buSzPts val="3200"/>
              <a:buNone/>
              <a:defRPr sz="3200"/>
            </a:lvl3pPr>
            <a:lvl4pPr lvl="3">
              <a:lnSpc>
                <a:spcPct val="100000"/>
              </a:lnSpc>
              <a:spcBef>
                <a:spcPts val="0"/>
              </a:spcBef>
              <a:spcAft>
                <a:spcPts val="0"/>
              </a:spcAft>
              <a:buSzPts val="3200"/>
              <a:buNone/>
              <a:defRPr sz="3200"/>
            </a:lvl4pPr>
            <a:lvl5pPr lvl="4">
              <a:lnSpc>
                <a:spcPct val="100000"/>
              </a:lnSpc>
              <a:spcBef>
                <a:spcPts val="0"/>
              </a:spcBef>
              <a:spcAft>
                <a:spcPts val="0"/>
              </a:spcAft>
              <a:buSzPts val="3200"/>
              <a:buNone/>
              <a:defRPr sz="3200"/>
            </a:lvl5pPr>
            <a:lvl6pPr lvl="5">
              <a:lnSpc>
                <a:spcPct val="100000"/>
              </a:lnSpc>
              <a:spcBef>
                <a:spcPts val="0"/>
              </a:spcBef>
              <a:spcAft>
                <a:spcPts val="0"/>
              </a:spcAft>
              <a:buSzPts val="3200"/>
              <a:buNone/>
              <a:defRPr sz="3200"/>
            </a:lvl6pPr>
            <a:lvl7pPr lvl="6">
              <a:lnSpc>
                <a:spcPct val="100000"/>
              </a:lnSpc>
              <a:spcBef>
                <a:spcPts val="0"/>
              </a:spcBef>
              <a:spcAft>
                <a:spcPts val="0"/>
              </a:spcAft>
              <a:buSzPts val="3200"/>
              <a:buNone/>
              <a:defRPr sz="3200"/>
            </a:lvl7pPr>
            <a:lvl8pPr lvl="7">
              <a:lnSpc>
                <a:spcPct val="100000"/>
              </a:lnSpc>
              <a:spcBef>
                <a:spcPts val="0"/>
              </a:spcBef>
              <a:spcAft>
                <a:spcPts val="0"/>
              </a:spcAft>
              <a:buSzPts val="3200"/>
              <a:buNone/>
              <a:defRPr sz="3200"/>
            </a:lvl8pPr>
            <a:lvl9pPr lvl="8">
              <a:lnSpc>
                <a:spcPct val="100000"/>
              </a:lnSpc>
              <a:spcBef>
                <a:spcPts val="0"/>
              </a:spcBef>
              <a:spcAft>
                <a:spcPts val="0"/>
              </a:spcAft>
              <a:buSzPts val="3200"/>
              <a:buNone/>
              <a:defRPr sz="3200"/>
            </a:lvl9pPr>
          </a:lstStyle>
          <a:p>
            <a:endParaRPr/>
          </a:p>
        </p:txBody>
      </p:sp>
      <p:sp>
        <p:nvSpPr>
          <p:cNvPr id="13" name="Google Shape;13;g14d24bcab9b_0_179"/>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
        <p:cNvGrpSpPr/>
        <p:nvPr/>
      </p:nvGrpSpPr>
      <p:grpSpPr>
        <a:xfrm>
          <a:off x="0" y="0"/>
          <a:ext cx="0" cy="0"/>
          <a:chOff x="0" y="0"/>
          <a:chExt cx="0" cy="0"/>
        </a:xfrm>
      </p:grpSpPr>
      <p:sp>
        <p:nvSpPr>
          <p:cNvPr id="48" name="Google Shape;48;g14d24bcab9b_0_217"/>
          <p:cNvSpPr/>
          <p:nvPr/>
        </p:nvSpPr>
        <p:spPr>
          <a:xfrm>
            <a:off x="107600" y="3534800"/>
            <a:ext cx="11976900" cy="32157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9" name="Google Shape;49;g14d24bcab9b_0_217"/>
          <p:cNvSpPr txBox="1">
            <a:spLocks noGrp="1"/>
          </p:cNvSpPr>
          <p:nvPr>
            <p:ph type="title" hasCustomPrompt="1"/>
          </p:nvPr>
        </p:nvSpPr>
        <p:spPr>
          <a:xfrm>
            <a:off x="415600" y="990668"/>
            <a:ext cx="11360700" cy="26751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16000"/>
              <a:buFont typeface="Source Sans Pro"/>
              <a:buNone/>
              <a:defRPr sz="16000">
                <a:latin typeface="Source Sans Pro"/>
                <a:ea typeface="Source Sans Pro"/>
                <a:cs typeface="Source Sans Pro"/>
                <a:sym typeface="Source Sans Pro"/>
              </a:defRPr>
            </a:lvl1pPr>
            <a:lvl2pPr lvl="1" algn="ctr">
              <a:spcBef>
                <a:spcPts val="0"/>
              </a:spcBef>
              <a:spcAft>
                <a:spcPts val="0"/>
              </a:spcAft>
              <a:buSzPts val="16000"/>
              <a:buFont typeface="Source Sans Pro"/>
              <a:buNone/>
              <a:defRPr sz="16000">
                <a:latin typeface="Source Sans Pro"/>
                <a:ea typeface="Source Sans Pro"/>
                <a:cs typeface="Source Sans Pro"/>
                <a:sym typeface="Source Sans Pro"/>
              </a:defRPr>
            </a:lvl2pPr>
            <a:lvl3pPr lvl="2" algn="ctr">
              <a:spcBef>
                <a:spcPts val="0"/>
              </a:spcBef>
              <a:spcAft>
                <a:spcPts val="0"/>
              </a:spcAft>
              <a:buSzPts val="16000"/>
              <a:buFont typeface="Source Sans Pro"/>
              <a:buNone/>
              <a:defRPr sz="16000">
                <a:latin typeface="Source Sans Pro"/>
                <a:ea typeface="Source Sans Pro"/>
                <a:cs typeface="Source Sans Pro"/>
                <a:sym typeface="Source Sans Pro"/>
              </a:defRPr>
            </a:lvl3pPr>
            <a:lvl4pPr lvl="3" algn="ctr">
              <a:spcBef>
                <a:spcPts val="0"/>
              </a:spcBef>
              <a:spcAft>
                <a:spcPts val="0"/>
              </a:spcAft>
              <a:buSzPts val="16000"/>
              <a:buFont typeface="Source Sans Pro"/>
              <a:buNone/>
              <a:defRPr sz="16000">
                <a:latin typeface="Source Sans Pro"/>
                <a:ea typeface="Source Sans Pro"/>
                <a:cs typeface="Source Sans Pro"/>
                <a:sym typeface="Source Sans Pro"/>
              </a:defRPr>
            </a:lvl4pPr>
            <a:lvl5pPr lvl="4" algn="ctr">
              <a:spcBef>
                <a:spcPts val="0"/>
              </a:spcBef>
              <a:spcAft>
                <a:spcPts val="0"/>
              </a:spcAft>
              <a:buSzPts val="16000"/>
              <a:buFont typeface="Source Sans Pro"/>
              <a:buNone/>
              <a:defRPr sz="16000">
                <a:latin typeface="Source Sans Pro"/>
                <a:ea typeface="Source Sans Pro"/>
                <a:cs typeface="Source Sans Pro"/>
                <a:sym typeface="Source Sans Pro"/>
              </a:defRPr>
            </a:lvl5pPr>
            <a:lvl6pPr lvl="5" algn="ctr">
              <a:spcBef>
                <a:spcPts val="0"/>
              </a:spcBef>
              <a:spcAft>
                <a:spcPts val="0"/>
              </a:spcAft>
              <a:buSzPts val="16000"/>
              <a:buFont typeface="Source Sans Pro"/>
              <a:buNone/>
              <a:defRPr sz="16000">
                <a:latin typeface="Source Sans Pro"/>
                <a:ea typeface="Source Sans Pro"/>
                <a:cs typeface="Source Sans Pro"/>
                <a:sym typeface="Source Sans Pro"/>
              </a:defRPr>
            </a:lvl6pPr>
            <a:lvl7pPr lvl="6" algn="ctr">
              <a:spcBef>
                <a:spcPts val="0"/>
              </a:spcBef>
              <a:spcAft>
                <a:spcPts val="0"/>
              </a:spcAft>
              <a:buSzPts val="16000"/>
              <a:buFont typeface="Source Sans Pro"/>
              <a:buNone/>
              <a:defRPr sz="16000">
                <a:latin typeface="Source Sans Pro"/>
                <a:ea typeface="Source Sans Pro"/>
                <a:cs typeface="Source Sans Pro"/>
                <a:sym typeface="Source Sans Pro"/>
              </a:defRPr>
            </a:lvl7pPr>
            <a:lvl8pPr lvl="7" algn="ctr">
              <a:spcBef>
                <a:spcPts val="0"/>
              </a:spcBef>
              <a:spcAft>
                <a:spcPts val="0"/>
              </a:spcAft>
              <a:buSzPts val="16000"/>
              <a:buFont typeface="Source Sans Pro"/>
              <a:buNone/>
              <a:defRPr sz="16000">
                <a:latin typeface="Source Sans Pro"/>
                <a:ea typeface="Source Sans Pro"/>
                <a:cs typeface="Source Sans Pro"/>
                <a:sym typeface="Source Sans Pro"/>
              </a:defRPr>
            </a:lvl8pPr>
            <a:lvl9pPr lvl="8" algn="ctr">
              <a:spcBef>
                <a:spcPts val="0"/>
              </a:spcBef>
              <a:spcAft>
                <a:spcPts val="0"/>
              </a:spcAft>
              <a:buSzPts val="16000"/>
              <a:buFont typeface="Source Sans Pro"/>
              <a:buNone/>
              <a:defRPr sz="16000">
                <a:latin typeface="Source Sans Pro"/>
                <a:ea typeface="Source Sans Pro"/>
                <a:cs typeface="Source Sans Pro"/>
                <a:sym typeface="Source Sans Pro"/>
              </a:defRPr>
            </a:lvl9pPr>
          </a:lstStyle>
          <a:p>
            <a:r>
              <a:t>xx%</a:t>
            </a:r>
          </a:p>
        </p:txBody>
      </p:sp>
      <p:sp>
        <p:nvSpPr>
          <p:cNvPr id="50" name="Google Shape;50;g14d24bcab9b_0_217"/>
          <p:cNvSpPr txBox="1">
            <a:spLocks noGrp="1"/>
          </p:cNvSpPr>
          <p:nvPr>
            <p:ph type="body" idx="1"/>
          </p:nvPr>
        </p:nvSpPr>
        <p:spPr>
          <a:xfrm>
            <a:off x="415600" y="3793576"/>
            <a:ext cx="11360700" cy="1734300"/>
          </a:xfrm>
          <a:prstGeom prst="rect">
            <a:avLst/>
          </a:prstGeom>
        </p:spPr>
        <p:txBody>
          <a:bodyPr spcFirstLastPara="1" wrap="square" lIns="121900" tIns="121900" rIns="121900" bIns="121900" anchor="t" anchorCtr="0">
            <a:normAutofit/>
          </a:bodyPr>
          <a:lstStyle>
            <a:lvl1pPr marL="457200" lvl="0" indent="-381000" algn="ctr">
              <a:spcBef>
                <a:spcPts val="0"/>
              </a:spcBef>
              <a:spcAft>
                <a:spcPts val="0"/>
              </a:spcAft>
              <a:buClr>
                <a:schemeClr val="lt1"/>
              </a:buClr>
              <a:buSzPts val="2400"/>
              <a:buChar char="●"/>
              <a:defRPr>
                <a:solidFill>
                  <a:schemeClr val="lt1"/>
                </a:solidFill>
              </a:defRPr>
            </a:lvl1pPr>
            <a:lvl2pPr marL="914400" lvl="1" indent="-349250" algn="ctr">
              <a:spcBef>
                <a:spcPts val="0"/>
              </a:spcBef>
              <a:spcAft>
                <a:spcPts val="0"/>
              </a:spcAft>
              <a:buClr>
                <a:schemeClr val="lt1"/>
              </a:buClr>
              <a:buSzPts val="1900"/>
              <a:buChar char="○"/>
              <a:defRPr>
                <a:solidFill>
                  <a:schemeClr val="lt1"/>
                </a:solidFill>
              </a:defRPr>
            </a:lvl2pPr>
            <a:lvl3pPr marL="1371600" lvl="2" indent="-349250" algn="ctr">
              <a:spcBef>
                <a:spcPts val="0"/>
              </a:spcBef>
              <a:spcAft>
                <a:spcPts val="0"/>
              </a:spcAft>
              <a:buClr>
                <a:schemeClr val="lt1"/>
              </a:buClr>
              <a:buSzPts val="1900"/>
              <a:buChar char="■"/>
              <a:defRPr>
                <a:solidFill>
                  <a:schemeClr val="lt1"/>
                </a:solidFill>
              </a:defRPr>
            </a:lvl3pPr>
            <a:lvl4pPr marL="1828800" lvl="3" indent="-349250" algn="ctr">
              <a:spcBef>
                <a:spcPts val="0"/>
              </a:spcBef>
              <a:spcAft>
                <a:spcPts val="0"/>
              </a:spcAft>
              <a:buClr>
                <a:schemeClr val="lt1"/>
              </a:buClr>
              <a:buSzPts val="1900"/>
              <a:buChar char="●"/>
              <a:defRPr>
                <a:solidFill>
                  <a:schemeClr val="lt1"/>
                </a:solidFill>
              </a:defRPr>
            </a:lvl4pPr>
            <a:lvl5pPr marL="2286000" lvl="4" indent="-349250" algn="ctr">
              <a:spcBef>
                <a:spcPts val="0"/>
              </a:spcBef>
              <a:spcAft>
                <a:spcPts val="0"/>
              </a:spcAft>
              <a:buClr>
                <a:schemeClr val="lt1"/>
              </a:buClr>
              <a:buSzPts val="1900"/>
              <a:buChar char="○"/>
              <a:defRPr>
                <a:solidFill>
                  <a:schemeClr val="lt1"/>
                </a:solidFill>
              </a:defRPr>
            </a:lvl5pPr>
            <a:lvl6pPr marL="2743200" lvl="5" indent="-349250" algn="ctr">
              <a:spcBef>
                <a:spcPts val="0"/>
              </a:spcBef>
              <a:spcAft>
                <a:spcPts val="0"/>
              </a:spcAft>
              <a:buClr>
                <a:schemeClr val="lt1"/>
              </a:buClr>
              <a:buSzPts val="1900"/>
              <a:buChar char="■"/>
              <a:defRPr>
                <a:solidFill>
                  <a:schemeClr val="lt1"/>
                </a:solidFill>
              </a:defRPr>
            </a:lvl6pPr>
            <a:lvl7pPr marL="3200400" lvl="6" indent="-349250" algn="ctr">
              <a:spcBef>
                <a:spcPts val="0"/>
              </a:spcBef>
              <a:spcAft>
                <a:spcPts val="0"/>
              </a:spcAft>
              <a:buClr>
                <a:schemeClr val="lt1"/>
              </a:buClr>
              <a:buSzPts val="1900"/>
              <a:buChar char="●"/>
              <a:defRPr>
                <a:solidFill>
                  <a:schemeClr val="lt1"/>
                </a:solidFill>
              </a:defRPr>
            </a:lvl7pPr>
            <a:lvl8pPr marL="3657600" lvl="7" indent="-349250" algn="ctr">
              <a:spcBef>
                <a:spcPts val="0"/>
              </a:spcBef>
              <a:spcAft>
                <a:spcPts val="0"/>
              </a:spcAft>
              <a:buClr>
                <a:schemeClr val="lt1"/>
              </a:buClr>
              <a:buSzPts val="1900"/>
              <a:buChar char="○"/>
              <a:defRPr>
                <a:solidFill>
                  <a:schemeClr val="lt1"/>
                </a:solidFill>
              </a:defRPr>
            </a:lvl8pPr>
            <a:lvl9pPr marL="4114800" lvl="8" indent="-349250" algn="ctr">
              <a:spcBef>
                <a:spcPts val="0"/>
              </a:spcBef>
              <a:spcAft>
                <a:spcPts val="0"/>
              </a:spcAft>
              <a:buClr>
                <a:schemeClr val="lt1"/>
              </a:buClr>
              <a:buSzPts val="1900"/>
              <a:buChar char="■"/>
              <a:defRPr>
                <a:solidFill>
                  <a:schemeClr val="lt1"/>
                </a:solidFill>
              </a:defRPr>
            </a:lvl9pPr>
          </a:lstStyle>
          <a:p>
            <a:endParaRPr/>
          </a:p>
        </p:txBody>
      </p:sp>
      <p:sp>
        <p:nvSpPr>
          <p:cNvPr id="51" name="Google Shape;51;g14d24bcab9b_0_217"/>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g14d24bcab9b_0_222"/>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g14d24bcab9b_0_224"/>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62626"/>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6" name="Google Shape;56;g14d24bcab9b_0_224"/>
          <p:cNvSpPr txBox="1">
            <a:spLocks noGrp="1"/>
          </p:cNvSpPr>
          <p:nvPr>
            <p:ph type="body" idx="1"/>
          </p:nvPr>
        </p:nvSpPr>
        <p:spPr>
          <a:xfrm>
            <a:off x="1066800" y="2103120"/>
            <a:ext cx="10058400" cy="39318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900"/>
              </a:spcBef>
              <a:spcAft>
                <a:spcPts val="0"/>
              </a:spcAft>
              <a:buSzPts val="1800"/>
              <a:buChar char="◦"/>
              <a:defRPr/>
            </a:lvl1pPr>
            <a:lvl2pPr marL="914400" lvl="1" indent="-342900" algn="l" rtl="0">
              <a:lnSpc>
                <a:spcPct val="100000"/>
              </a:lnSpc>
              <a:spcBef>
                <a:spcPts val="500"/>
              </a:spcBef>
              <a:spcAft>
                <a:spcPts val="0"/>
              </a:spcAft>
              <a:buSzPts val="1800"/>
              <a:buChar char="◦"/>
              <a:defRPr/>
            </a:lvl2pPr>
            <a:lvl3pPr marL="1371600" lvl="2" indent="-342900" algn="l" rtl="0">
              <a:lnSpc>
                <a:spcPct val="100000"/>
              </a:lnSpc>
              <a:spcBef>
                <a:spcPts val="500"/>
              </a:spcBef>
              <a:spcAft>
                <a:spcPts val="0"/>
              </a:spcAft>
              <a:buSzPts val="1800"/>
              <a:buChar char="◦"/>
              <a:defRPr/>
            </a:lvl3pPr>
            <a:lvl4pPr marL="1828800" lvl="3" indent="-342900" algn="l" rtl="0">
              <a:lnSpc>
                <a:spcPct val="100000"/>
              </a:lnSpc>
              <a:spcBef>
                <a:spcPts val="500"/>
              </a:spcBef>
              <a:spcAft>
                <a:spcPts val="0"/>
              </a:spcAft>
              <a:buSzPts val="1800"/>
              <a:buChar char="◦"/>
              <a:defRPr/>
            </a:lvl4pPr>
            <a:lvl5pPr marL="2286000" lvl="4" indent="-342900" algn="l" rtl="0">
              <a:lnSpc>
                <a:spcPct val="100000"/>
              </a:lnSpc>
              <a:spcBef>
                <a:spcPts val="500"/>
              </a:spcBef>
              <a:spcAft>
                <a:spcPts val="0"/>
              </a:spcAft>
              <a:buSzPts val="1800"/>
              <a:buChar char="◦"/>
              <a:defRPr/>
            </a:lvl5pPr>
            <a:lvl6pPr marL="2743200" lvl="5" indent="-342900" algn="l" rtl="0">
              <a:lnSpc>
                <a:spcPct val="100000"/>
              </a:lnSpc>
              <a:spcBef>
                <a:spcPts val="500"/>
              </a:spcBef>
              <a:spcAft>
                <a:spcPts val="0"/>
              </a:spcAft>
              <a:buSzPts val="1800"/>
              <a:buChar char="◦"/>
              <a:defRPr/>
            </a:lvl6pPr>
            <a:lvl7pPr marL="3200400" lvl="6" indent="-342900" algn="l" rtl="0">
              <a:lnSpc>
                <a:spcPct val="100000"/>
              </a:lnSpc>
              <a:spcBef>
                <a:spcPts val="500"/>
              </a:spcBef>
              <a:spcAft>
                <a:spcPts val="0"/>
              </a:spcAft>
              <a:buSzPts val="1800"/>
              <a:buChar char="◦"/>
              <a:defRPr/>
            </a:lvl7pPr>
            <a:lvl8pPr marL="3657600" lvl="7" indent="-342900" algn="l" rtl="0">
              <a:lnSpc>
                <a:spcPct val="100000"/>
              </a:lnSpc>
              <a:spcBef>
                <a:spcPts val="500"/>
              </a:spcBef>
              <a:spcAft>
                <a:spcPts val="0"/>
              </a:spcAft>
              <a:buSzPts val="1800"/>
              <a:buChar char="◦"/>
              <a:defRPr/>
            </a:lvl8pPr>
            <a:lvl9pPr marL="4114800" lvl="8" indent="-342900" algn="l" rtl="0">
              <a:lnSpc>
                <a:spcPct val="100000"/>
              </a:lnSpc>
              <a:spcBef>
                <a:spcPts val="500"/>
              </a:spcBef>
              <a:spcAft>
                <a:spcPts val="0"/>
              </a:spcAft>
              <a:buSzPts val="1800"/>
              <a:buChar char="◦"/>
              <a:defRPr/>
            </a:lvl9pPr>
          </a:lstStyle>
          <a:p>
            <a:endParaRPr/>
          </a:p>
        </p:txBody>
      </p:sp>
      <p:sp>
        <p:nvSpPr>
          <p:cNvPr id="57" name="Google Shape;57;g14d24bcab9b_0_224"/>
          <p:cNvSpPr txBox="1">
            <a:spLocks noGrp="1"/>
          </p:cNvSpPr>
          <p:nvPr>
            <p:ph type="dt" idx="10"/>
          </p:nvPr>
        </p:nvSpPr>
        <p:spPr>
          <a:xfrm>
            <a:off x="389464" y="6214535"/>
            <a:ext cx="2743200" cy="2559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8" name="Google Shape;58;g14d24bcab9b_0_224"/>
          <p:cNvSpPr txBox="1">
            <a:spLocks noGrp="1"/>
          </p:cNvSpPr>
          <p:nvPr>
            <p:ph type="ftr" idx="11"/>
          </p:nvPr>
        </p:nvSpPr>
        <p:spPr>
          <a:xfrm>
            <a:off x="3489960" y="6214535"/>
            <a:ext cx="5212200" cy="255900"/>
          </a:xfrm>
          <a:prstGeom prst="rect">
            <a:avLst/>
          </a:prstGeom>
          <a:noFill/>
          <a:ln>
            <a:noFill/>
          </a:ln>
        </p:spPr>
        <p:txBody>
          <a:bodyPr spcFirstLastPara="1" wrap="square" lIns="91425" tIns="45700" rIns="91425" bIns="45700" anchor="b"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9" name="Google Shape;59;g14d24bcab9b_0_224"/>
          <p:cNvSpPr txBox="1">
            <a:spLocks noGrp="1"/>
          </p:cNvSpPr>
          <p:nvPr>
            <p:ph type="sldNum" idx="12"/>
          </p:nvPr>
        </p:nvSpPr>
        <p:spPr>
          <a:xfrm>
            <a:off x="10348535" y="6214535"/>
            <a:ext cx="1463100" cy="2559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3F3F3F"/>
                </a:solidFill>
                <a:latin typeface="Garamond"/>
                <a:ea typeface="Garamond"/>
                <a:cs typeface="Garamond"/>
                <a:sym typeface="Garamond"/>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3F3F3F"/>
                </a:solidFill>
                <a:latin typeface="Garamond"/>
                <a:ea typeface="Garamond"/>
                <a:cs typeface="Garamond"/>
                <a:sym typeface="Garamond"/>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3F3F3F"/>
                </a:solidFill>
                <a:latin typeface="Garamond"/>
                <a:ea typeface="Garamond"/>
                <a:cs typeface="Garamond"/>
                <a:sym typeface="Garamond"/>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3F3F3F"/>
                </a:solidFill>
                <a:latin typeface="Garamond"/>
                <a:ea typeface="Garamond"/>
                <a:cs typeface="Garamond"/>
                <a:sym typeface="Garamond"/>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3F3F3F"/>
                </a:solidFill>
                <a:latin typeface="Garamond"/>
                <a:ea typeface="Garamond"/>
                <a:cs typeface="Garamond"/>
                <a:sym typeface="Garamond"/>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3F3F3F"/>
                </a:solidFill>
                <a:latin typeface="Garamond"/>
                <a:ea typeface="Garamond"/>
                <a:cs typeface="Garamond"/>
                <a:sym typeface="Garamond"/>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3F3F3F"/>
                </a:solidFill>
                <a:latin typeface="Garamond"/>
                <a:ea typeface="Garamond"/>
                <a:cs typeface="Garamond"/>
                <a:sym typeface="Garamond"/>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3F3F3F"/>
                </a:solidFill>
                <a:latin typeface="Garamond"/>
                <a:ea typeface="Garamond"/>
                <a:cs typeface="Garamond"/>
                <a:sym typeface="Garamond"/>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3F3F3F"/>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g14d24bcab9b_0_184"/>
          <p:cNvSpPr/>
          <p:nvPr/>
        </p:nvSpPr>
        <p:spPr>
          <a:xfrm>
            <a:off x="107600" y="3534800"/>
            <a:ext cx="11976900" cy="32157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 name="Google Shape;16;g14d24bcab9b_0_184"/>
          <p:cNvSpPr txBox="1">
            <a:spLocks noGrp="1"/>
          </p:cNvSpPr>
          <p:nvPr>
            <p:ph type="title"/>
          </p:nvPr>
        </p:nvSpPr>
        <p:spPr>
          <a:xfrm>
            <a:off x="647833" y="2286000"/>
            <a:ext cx="10911600" cy="1047600"/>
          </a:xfrm>
          <a:prstGeom prst="rect">
            <a:avLst/>
          </a:prstGeom>
        </p:spPr>
        <p:txBody>
          <a:bodyPr spcFirstLastPara="1" wrap="square" lIns="121900" tIns="121900" rIns="121900" bIns="121900" anchor="b"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7" name="Google Shape;17;g14d24bcab9b_0_184"/>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g14d24bcab9b_0_188"/>
          <p:cNvSpPr txBox="1">
            <a:spLocks noGrp="1"/>
          </p:cNvSpPr>
          <p:nvPr>
            <p:ph type="title"/>
          </p:nvPr>
        </p:nvSpPr>
        <p:spPr>
          <a:xfrm>
            <a:off x="415600" y="593367"/>
            <a:ext cx="11360700" cy="831300"/>
          </a:xfrm>
          <a:prstGeom prst="rect">
            <a:avLst/>
          </a:prstGeom>
        </p:spPr>
        <p:txBody>
          <a:bodyPr spcFirstLastPara="1" wrap="square" lIns="121900" tIns="121900" rIns="121900" bIns="121900" anchor="t" anchorCtr="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20" name="Google Shape;20;g14d24bcab9b_0_188"/>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21" name="Google Shape;21;g14d24bcab9b_0_188"/>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g14d24bcab9b_0_192"/>
          <p:cNvSpPr txBox="1">
            <a:spLocks noGrp="1"/>
          </p:cNvSpPr>
          <p:nvPr>
            <p:ph type="title"/>
          </p:nvPr>
        </p:nvSpPr>
        <p:spPr>
          <a:xfrm>
            <a:off x="415600" y="593367"/>
            <a:ext cx="11360700" cy="831300"/>
          </a:xfrm>
          <a:prstGeom prst="rect">
            <a:avLst/>
          </a:prstGeom>
        </p:spPr>
        <p:txBody>
          <a:bodyPr spcFirstLastPara="1" wrap="square" lIns="121900" tIns="121900" rIns="121900" bIns="121900" anchor="t" anchorCtr="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24" name="Google Shape;24;g14d24bcab9b_0_192"/>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5" name="Google Shape;25;g14d24bcab9b_0_192"/>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6" name="Google Shape;26;g14d24bcab9b_0_192"/>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g14d24bcab9b_0_197"/>
          <p:cNvSpPr txBox="1">
            <a:spLocks noGrp="1"/>
          </p:cNvSpPr>
          <p:nvPr>
            <p:ph type="title"/>
          </p:nvPr>
        </p:nvSpPr>
        <p:spPr>
          <a:xfrm>
            <a:off x="415600" y="593367"/>
            <a:ext cx="11360700" cy="831300"/>
          </a:xfrm>
          <a:prstGeom prst="rect">
            <a:avLst/>
          </a:prstGeom>
        </p:spPr>
        <p:txBody>
          <a:bodyPr spcFirstLastPara="1" wrap="square" lIns="121900" tIns="121900" rIns="121900" bIns="121900" anchor="t" anchorCtr="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29" name="Google Shape;29;g14d24bcab9b_0_197"/>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g14d24bcab9b_0_200"/>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2" name="Google Shape;32;g14d24bcab9b_0_200"/>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rmAutofit/>
          </a:bodyPr>
          <a:lstStyle>
            <a:lvl1pPr marL="457200" lvl="0" indent="-330200">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3" name="Google Shape;33;g14d24bcab9b_0_200"/>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34"/>
        <p:cNvGrpSpPr/>
        <p:nvPr/>
      </p:nvGrpSpPr>
      <p:grpSpPr>
        <a:xfrm>
          <a:off x="0" y="0"/>
          <a:ext cx="0" cy="0"/>
          <a:chOff x="0" y="0"/>
          <a:chExt cx="0" cy="0"/>
        </a:xfrm>
      </p:grpSpPr>
      <p:sp>
        <p:nvSpPr>
          <p:cNvPr id="35" name="Google Shape;35;g14d24bcab9b_0_204"/>
          <p:cNvSpPr txBox="1">
            <a:spLocks noGrp="1"/>
          </p:cNvSpPr>
          <p:nvPr>
            <p:ph type="title"/>
          </p:nvPr>
        </p:nvSpPr>
        <p:spPr>
          <a:xfrm>
            <a:off x="653667" y="701800"/>
            <a:ext cx="7472100" cy="5454300"/>
          </a:xfrm>
          <a:prstGeom prst="rect">
            <a:avLst/>
          </a:prstGeom>
        </p:spPr>
        <p:txBody>
          <a:bodyPr spcFirstLastPara="1" wrap="square" lIns="121900" tIns="121900" rIns="121900" bIns="121900" anchor="ctr" anchorCtr="0">
            <a:normAutofit/>
          </a:bodyPr>
          <a:lstStyle>
            <a:lvl1pPr lvl="0">
              <a:spcBef>
                <a:spcPts val="0"/>
              </a:spcBef>
              <a:spcAft>
                <a:spcPts val="0"/>
              </a:spcAft>
              <a:buClr>
                <a:schemeClr val="lt1"/>
              </a:buClr>
              <a:buSzPts val="6400"/>
              <a:buNone/>
              <a:defRPr sz="6400">
                <a:solidFill>
                  <a:schemeClr val="lt1"/>
                </a:solidFill>
              </a:defRPr>
            </a:lvl1pPr>
            <a:lvl2pPr lvl="1">
              <a:spcBef>
                <a:spcPts val="0"/>
              </a:spcBef>
              <a:spcAft>
                <a:spcPts val="0"/>
              </a:spcAft>
              <a:buClr>
                <a:schemeClr val="lt1"/>
              </a:buClr>
              <a:buSzPts val="6400"/>
              <a:buNone/>
              <a:defRPr sz="6400">
                <a:solidFill>
                  <a:schemeClr val="lt1"/>
                </a:solidFill>
              </a:defRPr>
            </a:lvl2pPr>
            <a:lvl3pPr lvl="2">
              <a:spcBef>
                <a:spcPts val="0"/>
              </a:spcBef>
              <a:spcAft>
                <a:spcPts val="0"/>
              </a:spcAft>
              <a:buClr>
                <a:schemeClr val="lt1"/>
              </a:buClr>
              <a:buSzPts val="6400"/>
              <a:buNone/>
              <a:defRPr sz="6400">
                <a:solidFill>
                  <a:schemeClr val="lt1"/>
                </a:solidFill>
              </a:defRPr>
            </a:lvl3pPr>
            <a:lvl4pPr lvl="3">
              <a:spcBef>
                <a:spcPts val="0"/>
              </a:spcBef>
              <a:spcAft>
                <a:spcPts val="0"/>
              </a:spcAft>
              <a:buClr>
                <a:schemeClr val="lt1"/>
              </a:buClr>
              <a:buSzPts val="6400"/>
              <a:buNone/>
              <a:defRPr sz="6400">
                <a:solidFill>
                  <a:schemeClr val="lt1"/>
                </a:solidFill>
              </a:defRPr>
            </a:lvl4pPr>
            <a:lvl5pPr lvl="4">
              <a:spcBef>
                <a:spcPts val="0"/>
              </a:spcBef>
              <a:spcAft>
                <a:spcPts val="0"/>
              </a:spcAft>
              <a:buClr>
                <a:schemeClr val="lt1"/>
              </a:buClr>
              <a:buSzPts val="6400"/>
              <a:buNone/>
              <a:defRPr sz="6400">
                <a:solidFill>
                  <a:schemeClr val="lt1"/>
                </a:solidFill>
              </a:defRPr>
            </a:lvl5pPr>
            <a:lvl6pPr lvl="5">
              <a:spcBef>
                <a:spcPts val="0"/>
              </a:spcBef>
              <a:spcAft>
                <a:spcPts val="0"/>
              </a:spcAft>
              <a:buClr>
                <a:schemeClr val="lt1"/>
              </a:buClr>
              <a:buSzPts val="6400"/>
              <a:buNone/>
              <a:defRPr sz="6400">
                <a:solidFill>
                  <a:schemeClr val="lt1"/>
                </a:solidFill>
              </a:defRPr>
            </a:lvl6pPr>
            <a:lvl7pPr lvl="6">
              <a:spcBef>
                <a:spcPts val="0"/>
              </a:spcBef>
              <a:spcAft>
                <a:spcPts val="0"/>
              </a:spcAft>
              <a:buClr>
                <a:schemeClr val="lt1"/>
              </a:buClr>
              <a:buSzPts val="6400"/>
              <a:buNone/>
              <a:defRPr sz="6400">
                <a:solidFill>
                  <a:schemeClr val="lt1"/>
                </a:solidFill>
              </a:defRPr>
            </a:lvl7pPr>
            <a:lvl8pPr lvl="7">
              <a:spcBef>
                <a:spcPts val="0"/>
              </a:spcBef>
              <a:spcAft>
                <a:spcPts val="0"/>
              </a:spcAft>
              <a:buClr>
                <a:schemeClr val="lt1"/>
              </a:buClr>
              <a:buSzPts val="6400"/>
              <a:buNone/>
              <a:defRPr sz="6400">
                <a:solidFill>
                  <a:schemeClr val="lt1"/>
                </a:solidFill>
              </a:defRPr>
            </a:lvl8pPr>
            <a:lvl9pPr lvl="8">
              <a:spcBef>
                <a:spcPts val="0"/>
              </a:spcBef>
              <a:spcAft>
                <a:spcPts val="0"/>
              </a:spcAft>
              <a:buClr>
                <a:schemeClr val="lt1"/>
              </a:buClr>
              <a:buSzPts val="6400"/>
              <a:buNone/>
              <a:defRPr sz="6400">
                <a:solidFill>
                  <a:schemeClr val="lt1"/>
                </a:solidFill>
              </a:defRPr>
            </a:lvl9pPr>
          </a:lstStyle>
          <a:p>
            <a:endParaRPr/>
          </a:p>
        </p:txBody>
      </p:sp>
      <p:sp>
        <p:nvSpPr>
          <p:cNvPr id="36" name="Google Shape;36;g14d24bcab9b_0_204"/>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g14d24bcab9b_0_207"/>
          <p:cNvSpPr/>
          <p:nvPr/>
        </p:nvSpPr>
        <p:spPr>
          <a:xfrm>
            <a:off x="6182400" y="107600"/>
            <a:ext cx="5901900" cy="66429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39" name="Google Shape;39;g14d24bcab9b_0_207"/>
          <p:cNvCxnSpPr/>
          <p:nvPr/>
        </p:nvCxnSpPr>
        <p:spPr>
          <a:xfrm>
            <a:off x="6706233" y="5994000"/>
            <a:ext cx="624300" cy="0"/>
          </a:xfrm>
          <a:prstGeom prst="straightConnector1">
            <a:avLst/>
          </a:prstGeom>
          <a:noFill/>
          <a:ln w="19050" cap="flat" cmpd="sng">
            <a:solidFill>
              <a:schemeClr val="lt1"/>
            </a:solidFill>
            <a:prstDash val="solid"/>
            <a:round/>
            <a:headEnd type="none" w="sm" len="sm"/>
            <a:tailEnd type="none" w="sm" len="sm"/>
          </a:ln>
        </p:spPr>
      </p:cxnSp>
      <p:sp>
        <p:nvSpPr>
          <p:cNvPr id="40" name="Google Shape;40;g14d24bcab9b_0_207"/>
          <p:cNvSpPr txBox="1">
            <a:spLocks noGrp="1"/>
          </p:cNvSpPr>
          <p:nvPr>
            <p:ph type="title"/>
          </p:nvPr>
        </p:nvSpPr>
        <p:spPr>
          <a:xfrm>
            <a:off x="354000" y="1575600"/>
            <a:ext cx="5393700" cy="20448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5100"/>
              <a:buNone/>
              <a:defRPr sz="5100"/>
            </a:lvl1pPr>
            <a:lvl2pPr lvl="1" algn="ctr">
              <a:spcBef>
                <a:spcPts val="0"/>
              </a:spcBef>
              <a:spcAft>
                <a:spcPts val="0"/>
              </a:spcAft>
              <a:buSzPts val="5100"/>
              <a:buNone/>
              <a:defRPr sz="5100"/>
            </a:lvl2pPr>
            <a:lvl3pPr lvl="2" algn="ctr">
              <a:spcBef>
                <a:spcPts val="0"/>
              </a:spcBef>
              <a:spcAft>
                <a:spcPts val="0"/>
              </a:spcAft>
              <a:buSzPts val="5100"/>
              <a:buNone/>
              <a:defRPr sz="5100"/>
            </a:lvl3pPr>
            <a:lvl4pPr lvl="3" algn="ctr">
              <a:spcBef>
                <a:spcPts val="0"/>
              </a:spcBef>
              <a:spcAft>
                <a:spcPts val="0"/>
              </a:spcAft>
              <a:buSzPts val="5100"/>
              <a:buNone/>
              <a:defRPr sz="5100"/>
            </a:lvl4pPr>
            <a:lvl5pPr lvl="4" algn="ctr">
              <a:spcBef>
                <a:spcPts val="0"/>
              </a:spcBef>
              <a:spcAft>
                <a:spcPts val="0"/>
              </a:spcAft>
              <a:buSzPts val="5100"/>
              <a:buNone/>
              <a:defRPr sz="5100"/>
            </a:lvl5pPr>
            <a:lvl6pPr lvl="5" algn="ctr">
              <a:spcBef>
                <a:spcPts val="0"/>
              </a:spcBef>
              <a:spcAft>
                <a:spcPts val="0"/>
              </a:spcAft>
              <a:buSzPts val="5100"/>
              <a:buNone/>
              <a:defRPr sz="5100"/>
            </a:lvl6pPr>
            <a:lvl7pPr lvl="6" algn="ctr">
              <a:spcBef>
                <a:spcPts val="0"/>
              </a:spcBef>
              <a:spcAft>
                <a:spcPts val="0"/>
              </a:spcAft>
              <a:buSzPts val="5100"/>
              <a:buNone/>
              <a:defRPr sz="5100"/>
            </a:lvl7pPr>
            <a:lvl8pPr lvl="7" algn="ctr">
              <a:spcBef>
                <a:spcPts val="0"/>
              </a:spcBef>
              <a:spcAft>
                <a:spcPts val="0"/>
              </a:spcAft>
              <a:buSzPts val="5100"/>
              <a:buNone/>
              <a:defRPr sz="5100"/>
            </a:lvl8pPr>
            <a:lvl9pPr lvl="8" algn="ctr">
              <a:spcBef>
                <a:spcPts val="0"/>
              </a:spcBef>
              <a:spcAft>
                <a:spcPts val="0"/>
              </a:spcAft>
              <a:buSzPts val="5100"/>
              <a:buNone/>
              <a:defRPr sz="5100"/>
            </a:lvl9pPr>
          </a:lstStyle>
          <a:p>
            <a:endParaRPr/>
          </a:p>
        </p:txBody>
      </p:sp>
      <p:sp>
        <p:nvSpPr>
          <p:cNvPr id="41" name="Google Shape;41;g14d24bcab9b_0_207"/>
          <p:cNvSpPr txBox="1">
            <a:spLocks noGrp="1"/>
          </p:cNvSpPr>
          <p:nvPr>
            <p:ph type="subTitle" idx="1"/>
          </p:nvPr>
        </p:nvSpPr>
        <p:spPr>
          <a:xfrm>
            <a:off x="354000" y="3692001"/>
            <a:ext cx="5393700" cy="17940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2" name="Google Shape;42;g14d24bcab9b_0_207"/>
          <p:cNvSpPr txBox="1">
            <a:spLocks noGrp="1"/>
          </p:cNvSpPr>
          <p:nvPr>
            <p:ph type="body" idx="2"/>
          </p:nvPr>
        </p:nvSpPr>
        <p:spPr>
          <a:xfrm>
            <a:off x="6586000" y="965600"/>
            <a:ext cx="5115900" cy="4926900"/>
          </a:xfrm>
          <a:prstGeom prst="rect">
            <a:avLst/>
          </a:prstGeom>
        </p:spPr>
        <p:txBody>
          <a:bodyPr spcFirstLastPara="1" wrap="square" lIns="121900" tIns="121900" rIns="121900" bIns="121900" anchor="ctr" anchorCtr="0">
            <a:normAutofit/>
          </a:bodyPr>
          <a:lstStyle>
            <a:lvl1pPr marL="457200" lvl="0" indent="-381000">
              <a:spcBef>
                <a:spcPts val="0"/>
              </a:spcBef>
              <a:spcAft>
                <a:spcPts val="0"/>
              </a:spcAft>
              <a:buClr>
                <a:schemeClr val="lt1"/>
              </a:buClr>
              <a:buSzPts val="2400"/>
              <a:buChar char="●"/>
              <a:defRPr>
                <a:solidFill>
                  <a:schemeClr val="lt1"/>
                </a:solidFill>
              </a:defRPr>
            </a:lvl1pPr>
            <a:lvl2pPr marL="914400" lvl="1" indent="-349250">
              <a:spcBef>
                <a:spcPts val="0"/>
              </a:spcBef>
              <a:spcAft>
                <a:spcPts val="0"/>
              </a:spcAft>
              <a:buClr>
                <a:schemeClr val="lt1"/>
              </a:buClr>
              <a:buSzPts val="1900"/>
              <a:buChar char="○"/>
              <a:defRPr>
                <a:solidFill>
                  <a:schemeClr val="lt1"/>
                </a:solidFill>
              </a:defRPr>
            </a:lvl2pPr>
            <a:lvl3pPr marL="1371600" lvl="2" indent="-349250">
              <a:spcBef>
                <a:spcPts val="0"/>
              </a:spcBef>
              <a:spcAft>
                <a:spcPts val="0"/>
              </a:spcAft>
              <a:buClr>
                <a:schemeClr val="lt1"/>
              </a:buClr>
              <a:buSzPts val="1900"/>
              <a:buChar char="■"/>
              <a:defRPr>
                <a:solidFill>
                  <a:schemeClr val="lt1"/>
                </a:solidFill>
              </a:defRPr>
            </a:lvl3pPr>
            <a:lvl4pPr marL="1828800" lvl="3" indent="-349250">
              <a:spcBef>
                <a:spcPts val="0"/>
              </a:spcBef>
              <a:spcAft>
                <a:spcPts val="0"/>
              </a:spcAft>
              <a:buClr>
                <a:schemeClr val="lt1"/>
              </a:buClr>
              <a:buSzPts val="1900"/>
              <a:buChar char="●"/>
              <a:defRPr>
                <a:solidFill>
                  <a:schemeClr val="lt1"/>
                </a:solidFill>
              </a:defRPr>
            </a:lvl4pPr>
            <a:lvl5pPr marL="2286000" lvl="4" indent="-349250">
              <a:spcBef>
                <a:spcPts val="0"/>
              </a:spcBef>
              <a:spcAft>
                <a:spcPts val="0"/>
              </a:spcAft>
              <a:buClr>
                <a:schemeClr val="lt1"/>
              </a:buClr>
              <a:buSzPts val="1900"/>
              <a:buChar char="○"/>
              <a:defRPr>
                <a:solidFill>
                  <a:schemeClr val="lt1"/>
                </a:solidFill>
              </a:defRPr>
            </a:lvl5pPr>
            <a:lvl6pPr marL="2743200" lvl="5" indent="-349250">
              <a:spcBef>
                <a:spcPts val="0"/>
              </a:spcBef>
              <a:spcAft>
                <a:spcPts val="0"/>
              </a:spcAft>
              <a:buClr>
                <a:schemeClr val="lt1"/>
              </a:buClr>
              <a:buSzPts val="1900"/>
              <a:buChar char="■"/>
              <a:defRPr>
                <a:solidFill>
                  <a:schemeClr val="lt1"/>
                </a:solidFill>
              </a:defRPr>
            </a:lvl6pPr>
            <a:lvl7pPr marL="3200400" lvl="6" indent="-349250">
              <a:spcBef>
                <a:spcPts val="0"/>
              </a:spcBef>
              <a:spcAft>
                <a:spcPts val="0"/>
              </a:spcAft>
              <a:buClr>
                <a:schemeClr val="lt1"/>
              </a:buClr>
              <a:buSzPts val="1900"/>
              <a:buChar char="●"/>
              <a:defRPr>
                <a:solidFill>
                  <a:schemeClr val="lt1"/>
                </a:solidFill>
              </a:defRPr>
            </a:lvl7pPr>
            <a:lvl8pPr marL="3657600" lvl="7" indent="-349250">
              <a:spcBef>
                <a:spcPts val="0"/>
              </a:spcBef>
              <a:spcAft>
                <a:spcPts val="0"/>
              </a:spcAft>
              <a:buClr>
                <a:schemeClr val="lt1"/>
              </a:buClr>
              <a:buSzPts val="1900"/>
              <a:buChar char="○"/>
              <a:defRPr>
                <a:solidFill>
                  <a:schemeClr val="lt1"/>
                </a:solidFill>
              </a:defRPr>
            </a:lvl8pPr>
            <a:lvl9pPr marL="4114800" lvl="8" indent="-349250">
              <a:spcBef>
                <a:spcPts val="0"/>
              </a:spcBef>
              <a:spcAft>
                <a:spcPts val="0"/>
              </a:spcAft>
              <a:buClr>
                <a:schemeClr val="lt1"/>
              </a:buClr>
              <a:buSzPts val="1900"/>
              <a:buChar char="■"/>
              <a:defRPr>
                <a:solidFill>
                  <a:schemeClr val="lt1"/>
                </a:solidFill>
              </a:defRPr>
            </a:lvl9pPr>
          </a:lstStyle>
          <a:p>
            <a:endParaRPr/>
          </a:p>
        </p:txBody>
      </p:sp>
      <p:sp>
        <p:nvSpPr>
          <p:cNvPr id="43" name="Google Shape;43;g14d24bcab9b_0_207"/>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g14d24bcab9b_0_214"/>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2800"/>
              <a:buNone/>
              <a:defRPr sz="2800"/>
            </a:lvl1pPr>
          </a:lstStyle>
          <a:p>
            <a:endParaRPr/>
          </a:p>
        </p:txBody>
      </p:sp>
      <p:sp>
        <p:nvSpPr>
          <p:cNvPr id="46" name="Google Shape;46;g14d24bcab9b_0_214"/>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5"/>
        <p:cNvGrpSpPr/>
        <p:nvPr/>
      </p:nvGrpSpPr>
      <p:grpSpPr>
        <a:xfrm>
          <a:off x="0" y="0"/>
          <a:ext cx="0" cy="0"/>
          <a:chOff x="0" y="0"/>
          <a:chExt cx="0" cy="0"/>
        </a:xfrm>
      </p:grpSpPr>
      <p:sp>
        <p:nvSpPr>
          <p:cNvPr id="6" name="Google Shape;6;g14d24bcab9b_0_175"/>
          <p:cNvSpPr txBox="1">
            <a:spLocks noGrp="1"/>
          </p:cNvSpPr>
          <p:nvPr>
            <p:ph type="title"/>
          </p:nvPr>
        </p:nvSpPr>
        <p:spPr>
          <a:xfrm>
            <a:off x="415600" y="593367"/>
            <a:ext cx="11360700" cy="8313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dk2"/>
              </a:buClr>
              <a:buSzPts val="4000"/>
              <a:buFont typeface="Raleway"/>
              <a:buNone/>
              <a:defRPr sz="4000" b="1">
                <a:solidFill>
                  <a:schemeClr val="dk2"/>
                </a:solidFill>
                <a:latin typeface="Raleway"/>
                <a:ea typeface="Raleway"/>
                <a:cs typeface="Raleway"/>
                <a:sym typeface="Raleway"/>
              </a:defRPr>
            </a:lvl1pPr>
            <a:lvl2pPr lvl="1">
              <a:spcBef>
                <a:spcPts val="0"/>
              </a:spcBef>
              <a:spcAft>
                <a:spcPts val="0"/>
              </a:spcAft>
              <a:buClr>
                <a:schemeClr val="dk2"/>
              </a:buClr>
              <a:buSzPts val="4000"/>
              <a:buFont typeface="Raleway"/>
              <a:buNone/>
              <a:defRPr sz="4000" b="1">
                <a:solidFill>
                  <a:schemeClr val="dk2"/>
                </a:solidFill>
                <a:latin typeface="Raleway"/>
                <a:ea typeface="Raleway"/>
                <a:cs typeface="Raleway"/>
                <a:sym typeface="Raleway"/>
              </a:defRPr>
            </a:lvl2pPr>
            <a:lvl3pPr lvl="2">
              <a:spcBef>
                <a:spcPts val="0"/>
              </a:spcBef>
              <a:spcAft>
                <a:spcPts val="0"/>
              </a:spcAft>
              <a:buClr>
                <a:schemeClr val="dk2"/>
              </a:buClr>
              <a:buSzPts val="4000"/>
              <a:buFont typeface="Raleway"/>
              <a:buNone/>
              <a:defRPr sz="4000" b="1">
                <a:solidFill>
                  <a:schemeClr val="dk2"/>
                </a:solidFill>
                <a:latin typeface="Raleway"/>
                <a:ea typeface="Raleway"/>
                <a:cs typeface="Raleway"/>
                <a:sym typeface="Raleway"/>
              </a:defRPr>
            </a:lvl3pPr>
            <a:lvl4pPr lvl="3">
              <a:spcBef>
                <a:spcPts val="0"/>
              </a:spcBef>
              <a:spcAft>
                <a:spcPts val="0"/>
              </a:spcAft>
              <a:buClr>
                <a:schemeClr val="dk2"/>
              </a:buClr>
              <a:buSzPts val="4000"/>
              <a:buFont typeface="Raleway"/>
              <a:buNone/>
              <a:defRPr sz="4000" b="1">
                <a:solidFill>
                  <a:schemeClr val="dk2"/>
                </a:solidFill>
                <a:latin typeface="Raleway"/>
                <a:ea typeface="Raleway"/>
                <a:cs typeface="Raleway"/>
                <a:sym typeface="Raleway"/>
              </a:defRPr>
            </a:lvl4pPr>
            <a:lvl5pPr lvl="4">
              <a:spcBef>
                <a:spcPts val="0"/>
              </a:spcBef>
              <a:spcAft>
                <a:spcPts val="0"/>
              </a:spcAft>
              <a:buClr>
                <a:schemeClr val="dk2"/>
              </a:buClr>
              <a:buSzPts val="4000"/>
              <a:buFont typeface="Raleway"/>
              <a:buNone/>
              <a:defRPr sz="4000" b="1">
                <a:solidFill>
                  <a:schemeClr val="dk2"/>
                </a:solidFill>
                <a:latin typeface="Raleway"/>
                <a:ea typeface="Raleway"/>
                <a:cs typeface="Raleway"/>
                <a:sym typeface="Raleway"/>
              </a:defRPr>
            </a:lvl5pPr>
            <a:lvl6pPr lvl="5">
              <a:spcBef>
                <a:spcPts val="0"/>
              </a:spcBef>
              <a:spcAft>
                <a:spcPts val="0"/>
              </a:spcAft>
              <a:buClr>
                <a:schemeClr val="dk2"/>
              </a:buClr>
              <a:buSzPts val="4000"/>
              <a:buFont typeface="Raleway"/>
              <a:buNone/>
              <a:defRPr sz="4000" b="1">
                <a:solidFill>
                  <a:schemeClr val="dk2"/>
                </a:solidFill>
                <a:latin typeface="Raleway"/>
                <a:ea typeface="Raleway"/>
                <a:cs typeface="Raleway"/>
                <a:sym typeface="Raleway"/>
              </a:defRPr>
            </a:lvl6pPr>
            <a:lvl7pPr lvl="6">
              <a:spcBef>
                <a:spcPts val="0"/>
              </a:spcBef>
              <a:spcAft>
                <a:spcPts val="0"/>
              </a:spcAft>
              <a:buClr>
                <a:schemeClr val="dk2"/>
              </a:buClr>
              <a:buSzPts val="4000"/>
              <a:buFont typeface="Raleway"/>
              <a:buNone/>
              <a:defRPr sz="4000" b="1">
                <a:solidFill>
                  <a:schemeClr val="dk2"/>
                </a:solidFill>
                <a:latin typeface="Raleway"/>
                <a:ea typeface="Raleway"/>
                <a:cs typeface="Raleway"/>
                <a:sym typeface="Raleway"/>
              </a:defRPr>
            </a:lvl7pPr>
            <a:lvl8pPr lvl="7">
              <a:spcBef>
                <a:spcPts val="0"/>
              </a:spcBef>
              <a:spcAft>
                <a:spcPts val="0"/>
              </a:spcAft>
              <a:buClr>
                <a:schemeClr val="dk2"/>
              </a:buClr>
              <a:buSzPts val="4000"/>
              <a:buFont typeface="Raleway"/>
              <a:buNone/>
              <a:defRPr sz="4000" b="1">
                <a:solidFill>
                  <a:schemeClr val="dk2"/>
                </a:solidFill>
                <a:latin typeface="Raleway"/>
                <a:ea typeface="Raleway"/>
                <a:cs typeface="Raleway"/>
                <a:sym typeface="Raleway"/>
              </a:defRPr>
            </a:lvl8pPr>
            <a:lvl9pPr lvl="8">
              <a:spcBef>
                <a:spcPts val="0"/>
              </a:spcBef>
              <a:spcAft>
                <a:spcPts val="0"/>
              </a:spcAft>
              <a:buClr>
                <a:schemeClr val="dk2"/>
              </a:buClr>
              <a:buSzPts val="4000"/>
              <a:buFont typeface="Raleway"/>
              <a:buNone/>
              <a:defRPr sz="4000" b="1">
                <a:solidFill>
                  <a:schemeClr val="dk2"/>
                </a:solidFill>
                <a:latin typeface="Raleway"/>
                <a:ea typeface="Raleway"/>
                <a:cs typeface="Raleway"/>
                <a:sym typeface="Raleway"/>
              </a:defRPr>
            </a:lvl9pPr>
          </a:lstStyle>
          <a:p>
            <a:endParaRPr/>
          </a:p>
        </p:txBody>
      </p:sp>
      <p:sp>
        <p:nvSpPr>
          <p:cNvPr id="7" name="Google Shape;7;g14d24bcab9b_0_17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nSpc>
                <a:spcPct val="115000"/>
              </a:lnSpc>
              <a:spcBef>
                <a:spcPts val="0"/>
              </a:spcBef>
              <a:spcAft>
                <a:spcPts val="0"/>
              </a:spcAft>
              <a:buClr>
                <a:schemeClr val="lt2"/>
              </a:buClr>
              <a:buSzPts val="2400"/>
              <a:buFont typeface="Source Sans Pro"/>
              <a:buChar char="●"/>
              <a:defRPr sz="2400">
                <a:solidFill>
                  <a:schemeClr val="lt2"/>
                </a:solidFill>
                <a:latin typeface="Source Sans Pro"/>
                <a:ea typeface="Source Sans Pro"/>
                <a:cs typeface="Source Sans Pro"/>
                <a:sym typeface="Source Sans Pro"/>
              </a:defRPr>
            </a:lvl1pPr>
            <a:lvl2pPr marL="914400" lvl="1" indent="-349250">
              <a:lnSpc>
                <a:spcPct val="115000"/>
              </a:lnSpc>
              <a:spcBef>
                <a:spcPts val="0"/>
              </a:spcBef>
              <a:spcAft>
                <a:spcPts val="0"/>
              </a:spcAft>
              <a:buClr>
                <a:schemeClr val="lt2"/>
              </a:buClr>
              <a:buSzPts val="1900"/>
              <a:buFont typeface="Source Sans Pro"/>
              <a:buChar char="○"/>
              <a:defRPr sz="1900">
                <a:solidFill>
                  <a:schemeClr val="lt2"/>
                </a:solidFill>
                <a:latin typeface="Source Sans Pro"/>
                <a:ea typeface="Source Sans Pro"/>
                <a:cs typeface="Source Sans Pro"/>
                <a:sym typeface="Source Sans Pro"/>
              </a:defRPr>
            </a:lvl2pPr>
            <a:lvl3pPr marL="1371600" lvl="2" indent="-349250">
              <a:lnSpc>
                <a:spcPct val="115000"/>
              </a:lnSpc>
              <a:spcBef>
                <a:spcPts val="0"/>
              </a:spcBef>
              <a:spcAft>
                <a:spcPts val="0"/>
              </a:spcAft>
              <a:buClr>
                <a:schemeClr val="lt2"/>
              </a:buClr>
              <a:buSzPts val="1900"/>
              <a:buFont typeface="Source Sans Pro"/>
              <a:buChar char="■"/>
              <a:defRPr sz="1900">
                <a:solidFill>
                  <a:schemeClr val="lt2"/>
                </a:solidFill>
                <a:latin typeface="Source Sans Pro"/>
                <a:ea typeface="Source Sans Pro"/>
                <a:cs typeface="Source Sans Pro"/>
                <a:sym typeface="Source Sans Pro"/>
              </a:defRPr>
            </a:lvl3pPr>
            <a:lvl4pPr marL="1828800" lvl="3" indent="-349250">
              <a:lnSpc>
                <a:spcPct val="115000"/>
              </a:lnSpc>
              <a:spcBef>
                <a:spcPts val="0"/>
              </a:spcBef>
              <a:spcAft>
                <a:spcPts val="0"/>
              </a:spcAft>
              <a:buClr>
                <a:schemeClr val="lt2"/>
              </a:buClr>
              <a:buSzPts val="1900"/>
              <a:buFont typeface="Source Sans Pro"/>
              <a:buChar char="●"/>
              <a:defRPr sz="1900">
                <a:solidFill>
                  <a:schemeClr val="lt2"/>
                </a:solidFill>
                <a:latin typeface="Source Sans Pro"/>
                <a:ea typeface="Source Sans Pro"/>
                <a:cs typeface="Source Sans Pro"/>
                <a:sym typeface="Source Sans Pro"/>
              </a:defRPr>
            </a:lvl4pPr>
            <a:lvl5pPr marL="2286000" lvl="4" indent="-349250">
              <a:lnSpc>
                <a:spcPct val="115000"/>
              </a:lnSpc>
              <a:spcBef>
                <a:spcPts val="0"/>
              </a:spcBef>
              <a:spcAft>
                <a:spcPts val="0"/>
              </a:spcAft>
              <a:buClr>
                <a:schemeClr val="lt2"/>
              </a:buClr>
              <a:buSzPts val="1900"/>
              <a:buFont typeface="Source Sans Pro"/>
              <a:buChar char="○"/>
              <a:defRPr sz="1900">
                <a:solidFill>
                  <a:schemeClr val="lt2"/>
                </a:solidFill>
                <a:latin typeface="Source Sans Pro"/>
                <a:ea typeface="Source Sans Pro"/>
                <a:cs typeface="Source Sans Pro"/>
                <a:sym typeface="Source Sans Pro"/>
              </a:defRPr>
            </a:lvl5pPr>
            <a:lvl6pPr marL="2743200" lvl="5" indent="-349250">
              <a:lnSpc>
                <a:spcPct val="115000"/>
              </a:lnSpc>
              <a:spcBef>
                <a:spcPts val="0"/>
              </a:spcBef>
              <a:spcAft>
                <a:spcPts val="0"/>
              </a:spcAft>
              <a:buClr>
                <a:schemeClr val="lt2"/>
              </a:buClr>
              <a:buSzPts val="1900"/>
              <a:buFont typeface="Source Sans Pro"/>
              <a:buChar char="■"/>
              <a:defRPr sz="1900">
                <a:solidFill>
                  <a:schemeClr val="lt2"/>
                </a:solidFill>
                <a:latin typeface="Source Sans Pro"/>
                <a:ea typeface="Source Sans Pro"/>
                <a:cs typeface="Source Sans Pro"/>
                <a:sym typeface="Source Sans Pro"/>
              </a:defRPr>
            </a:lvl6pPr>
            <a:lvl7pPr marL="3200400" lvl="6" indent="-349250">
              <a:lnSpc>
                <a:spcPct val="115000"/>
              </a:lnSpc>
              <a:spcBef>
                <a:spcPts val="0"/>
              </a:spcBef>
              <a:spcAft>
                <a:spcPts val="0"/>
              </a:spcAft>
              <a:buClr>
                <a:schemeClr val="lt2"/>
              </a:buClr>
              <a:buSzPts val="1900"/>
              <a:buFont typeface="Source Sans Pro"/>
              <a:buChar char="●"/>
              <a:defRPr sz="1900">
                <a:solidFill>
                  <a:schemeClr val="lt2"/>
                </a:solidFill>
                <a:latin typeface="Source Sans Pro"/>
                <a:ea typeface="Source Sans Pro"/>
                <a:cs typeface="Source Sans Pro"/>
                <a:sym typeface="Source Sans Pro"/>
              </a:defRPr>
            </a:lvl7pPr>
            <a:lvl8pPr marL="3657600" lvl="7" indent="-349250">
              <a:lnSpc>
                <a:spcPct val="115000"/>
              </a:lnSpc>
              <a:spcBef>
                <a:spcPts val="0"/>
              </a:spcBef>
              <a:spcAft>
                <a:spcPts val="0"/>
              </a:spcAft>
              <a:buClr>
                <a:schemeClr val="lt2"/>
              </a:buClr>
              <a:buSzPts val="1900"/>
              <a:buFont typeface="Source Sans Pro"/>
              <a:buChar char="○"/>
              <a:defRPr sz="1900">
                <a:solidFill>
                  <a:schemeClr val="lt2"/>
                </a:solidFill>
                <a:latin typeface="Source Sans Pro"/>
                <a:ea typeface="Source Sans Pro"/>
                <a:cs typeface="Source Sans Pro"/>
                <a:sym typeface="Source Sans Pro"/>
              </a:defRPr>
            </a:lvl8pPr>
            <a:lvl9pPr marL="4114800" lvl="8" indent="-349250">
              <a:lnSpc>
                <a:spcPct val="115000"/>
              </a:lnSpc>
              <a:spcBef>
                <a:spcPts val="0"/>
              </a:spcBef>
              <a:spcAft>
                <a:spcPts val="0"/>
              </a:spcAft>
              <a:buClr>
                <a:schemeClr val="lt2"/>
              </a:buClr>
              <a:buSzPts val="1900"/>
              <a:buFont typeface="Source Sans Pro"/>
              <a:buChar char="■"/>
              <a:defRPr sz="1900">
                <a:solidFill>
                  <a:schemeClr val="lt2"/>
                </a:solidFill>
                <a:latin typeface="Source Sans Pro"/>
                <a:ea typeface="Source Sans Pro"/>
                <a:cs typeface="Source Sans Pro"/>
                <a:sym typeface="Source Sans Pro"/>
              </a:defRPr>
            </a:lvl9pPr>
          </a:lstStyle>
          <a:p>
            <a:endParaRPr/>
          </a:p>
        </p:txBody>
      </p:sp>
      <p:sp>
        <p:nvSpPr>
          <p:cNvPr id="8" name="Google Shape;8;g14d24bcab9b_0_175"/>
          <p:cNvSpPr txBox="1">
            <a:spLocks noGrp="1"/>
          </p:cNvSpPr>
          <p:nvPr>
            <p:ph type="sldNum" idx="12"/>
          </p:nvPr>
        </p:nvSpPr>
        <p:spPr>
          <a:xfrm>
            <a:off x="11330666" y="6251679"/>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lt2"/>
                </a:solidFill>
                <a:latin typeface="Source Sans Pro"/>
                <a:ea typeface="Source Sans Pro"/>
                <a:cs typeface="Source Sans Pro"/>
                <a:sym typeface="Source Sans Pro"/>
              </a:defRPr>
            </a:lvl1pPr>
            <a:lvl2pPr lvl="1" algn="r">
              <a:buNone/>
              <a:defRPr sz="1300">
                <a:solidFill>
                  <a:schemeClr val="lt2"/>
                </a:solidFill>
                <a:latin typeface="Source Sans Pro"/>
                <a:ea typeface="Source Sans Pro"/>
                <a:cs typeface="Source Sans Pro"/>
                <a:sym typeface="Source Sans Pro"/>
              </a:defRPr>
            </a:lvl2pPr>
            <a:lvl3pPr lvl="2" algn="r">
              <a:buNone/>
              <a:defRPr sz="1300">
                <a:solidFill>
                  <a:schemeClr val="lt2"/>
                </a:solidFill>
                <a:latin typeface="Source Sans Pro"/>
                <a:ea typeface="Source Sans Pro"/>
                <a:cs typeface="Source Sans Pro"/>
                <a:sym typeface="Source Sans Pro"/>
              </a:defRPr>
            </a:lvl3pPr>
            <a:lvl4pPr lvl="3" algn="r">
              <a:buNone/>
              <a:defRPr sz="1300">
                <a:solidFill>
                  <a:schemeClr val="lt2"/>
                </a:solidFill>
                <a:latin typeface="Source Sans Pro"/>
                <a:ea typeface="Source Sans Pro"/>
                <a:cs typeface="Source Sans Pro"/>
                <a:sym typeface="Source Sans Pro"/>
              </a:defRPr>
            </a:lvl4pPr>
            <a:lvl5pPr lvl="4" algn="r">
              <a:buNone/>
              <a:defRPr sz="1300">
                <a:solidFill>
                  <a:schemeClr val="lt2"/>
                </a:solidFill>
                <a:latin typeface="Source Sans Pro"/>
                <a:ea typeface="Source Sans Pro"/>
                <a:cs typeface="Source Sans Pro"/>
                <a:sym typeface="Source Sans Pro"/>
              </a:defRPr>
            </a:lvl5pPr>
            <a:lvl6pPr lvl="5" algn="r">
              <a:buNone/>
              <a:defRPr sz="1300">
                <a:solidFill>
                  <a:schemeClr val="lt2"/>
                </a:solidFill>
                <a:latin typeface="Source Sans Pro"/>
                <a:ea typeface="Source Sans Pro"/>
                <a:cs typeface="Source Sans Pro"/>
                <a:sym typeface="Source Sans Pro"/>
              </a:defRPr>
            </a:lvl6pPr>
            <a:lvl7pPr lvl="6" algn="r">
              <a:buNone/>
              <a:defRPr sz="1300">
                <a:solidFill>
                  <a:schemeClr val="lt2"/>
                </a:solidFill>
                <a:latin typeface="Source Sans Pro"/>
                <a:ea typeface="Source Sans Pro"/>
                <a:cs typeface="Source Sans Pro"/>
                <a:sym typeface="Source Sans Pro"/>
              </a:defRPr>
            </a:lvl7pPr>
            <a:lvl8pPr lvl="7" algn="r">
              <a:buNone/>
              <a:defRPr sz="1300">
                <a:solidFill>
                  <a:schemeClr val="lt2"/>
                </a:solidFill>
                <a:latin typeface="Source Sans Pro"/>
                <a:ea typeface="Source Sans Pro"/>
                <a:cs typeface="Source Sans Pro"/>
                <a:sym typeface="Source Sans Pro"/>
              </a:defRPr>
            </a:lvl8pPr>
            <a:lvl9pPr lvl="8" algn="r">
              <a:buNone/>
              <a:defRPr sz="1300">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hyperlink" Target="https://qprinstitute.com/about-qpr"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www.brookings.edu/blog/brown-center-chalkboard/2021/04/26/small-investments-for-big-gains-transforming-wraparound-services-into-an-engine-of-opportunity/"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
          <p:cNvSpPr txBox="1">
            <a:spLocks noGrp="1"/>
          </p:cNvSpPr>
          <p:nvPr>
            <p:ph type="title"/>
          </p:nvPr>
        </p:nvSpPr>
        <p:spPr>
          <a:xfrm>
            <a:off x="415650" y="2251467"/>
            <a:ext cx="11360700" cy="810300"/>
          </a:xfrm>
          <a:prstGeom prst="rect">
            <a:avLst/>
          </a:prstGeom>
          <a:noFill/>
          <a:ln>
            <a:noFill/>
          </a:ln>
        </p:spPr>
        <p:txBody>
          <a:bodyPr spcFirstLastPara="1" wrap="square" lIns="91425" tIns="45700" rIns="91425" bIns="45700" anchor="ctr" anchorCtr="0">
            <a:noAutofit/>
          </a:bodyPr>
          <a:lstStyle/>
          <a:p>
            <a:pPr marL="0" lvl="0" indent="0" algn="l" rtl="0">
              <a:lnSpc>
                <a:spcPct val="83000"/>
              </a:lnSpc>
              <a:spcBef>
                <a:spcPts val="0"/>
              </a:spcBef>
              <a:spcAft>
                <a:spcPts val="0"/>
              </a:spcAft>
              <a:buSzPts val="4000"/>
              <a:buNone/>
            </a:pPr>
            <a:endParaRPr sz="3600"/>
          </a:p>
          <a:p>
            <a:pPr marL="0" lvl="0" indent="0" algn="ctr" rtl="0">
              <a:lnSpc>
                <a:spcPct val="83000"/>
              </a:lnSpc>
              <a:spcBef>
                <a:spcPts val="0"/>
              </a:spcBef>
              <a:spcAft>
                <a:spcPts val="0"/>
              </a:spcAft>
              <a:buSzPts val="4000"/>
              <a:buNone/>
            </a:pPr>
            <a:r>
              <a:rPr lang="en-US" sz="5100"/>
              <a:t>Partnering for Family Success</a:t>
            </a:r>
            <a:endParaRPr sz="5100"/>
          </a:p>
          <a:p>
            <a:pPr marL="0" lvl="0" indent="0" algn="ctr" rtl="0">
              <a:lnSpc>
                <a:spcPct val="83000"/>
              </a:lnSpc>
              <a:spcBef>
                <a:spcPts val="0"/>
              </a:spcBef>
              <a:spcAft>
                <a:spcPts val="0"/>
              </a:spcAft>
              <a:buSzPts val="4000"/>
              <a:buNone/>
            </a:pPr>
            <a:r>
              <a:rPr lang="en-US" sz="3600"/>
              <a:t>MASS/MASC Panel Presentation, </a:t>
            </a:r>
            <a:endParaRPr sz="3600"/>
          </a:p>
          <a:p>
            <a:pPr marL="0" lvl="0" indent="0" algn="ctr" rtl="0">
              <a:lnSpc>
                <a:spcPct val="83000"/>
              </a:lnSpc>
              <a:spcBef>
                <a:spcPts val="0"/>
              </a:spcBef>
              <a:spcAft>
                <a:spcPts val="0"/>
              </a:spcAft>
              <a:buSzPts val="4000"/>
              <a:buNone/>
            </a:pPr>
            <a:r>
              <a:rPr lang="en-US" sz="3600"/>
              <a:t>November 3, 2022</a:t>
            </a:r>
            <a:endParaRPr sz="3600"/>
          </a:p>
        </p:txBody>
      </p:sp>
      <p:sp>
        <p:nvSpPr>
          <p:cNvPr id="65" name="Google Shape;65;p1"/>
          <p:cNvSpPr txBox="1">
            <a:spLocks noGrp="1"/>
          </p:cNvSpPr>
          <p:nvPr>
            <p:ph type="body" idx="1"/>
          </p:nvPr>
        </p:nvSpPr>
        <p:spPr>
          <a:xfrm>
            <a:off x="75525" y="3670700"/>
            <a:ext cx="12192000" cy="31056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1155"/>
              <a:buNone/>
            </a:pPr>
            <a:r>
              <a:rPr lang="en-US" sz="3340">
                <a:solidFill>
                  <a:srgbClr val="101010"/>
                </a:solidFill>
              </a:rPr>
              <a:t>Panelists:</a:t>
            </a:r>
            <a:endParaRPr sz="3340">
              <a:solidFill>
                <a:srgbClr val="101010"/>
              </a:solidFill>
            </a:endParaRPr>
          </a:p>
          <a:p>
            <a:pPr marL="457200" lvl="0" indent="-440690" algn="l" rtl="0">
              <a:lnSpc>
                <a:spcPct val="115000"/>
              </a:lnSpc>
              <a:spcBef>
                <a:spcPts val="0"/>
              </a:spcBef>
              <a:spcAft>
                <a:spcPts val="0"/>
              </a:spcAft>
              <a:buClr>
                <a:srgbClr val="101010"/>
              </a:buClr>
              <a:buSzPts val="3340"/>
              <a:buChar char=""/>
            </a:pPr>
            <a:r>
              <a:rPr lang="en-US" sz="3340" b="1">
                <a:solidFill>
                  <a:srgbClr val="101010"/>
                </a:solidFill>
              </a:rPr>
              <a:t>Assabet Valley Collaborative</a:t>
            </a:r>
            <a:r>
              <a:rPr lang="en-US" sz="3340">
                <a:solidFill>
                  <a:srgbClr val="101010"/>
                </a:solidFill>
              </a:rPr>
              <a:t>, Cathy Cummins </a:t>
            </a:r>
            <a:endParaRPr sz="3340">
              <a:solidFill>
                <a:srgbClr val="101010"/>
              </a:solidFill>
            </a:endParaRPr>
          </a:p>
          <a:p>
            <a:pPr marL="457200" lvl="0" indent="-440690" algn="l" rtl="0">
              <a:lnSpc>
                <a:spcPct val="115000"/>
              </a:lnSpc>
              <a:spcBef>
                <a:spcPts val="0"/>
              </a:spcBef>
              <a:spcAft>
                <a:spcPts val="0"/>
              </a:spcAft>
              <a:buClr>
                <a:srgbClr val="101010"/>
              </a:buClr>
              <a:buSzPts val="3340"/>
              <a:buChar char=""/>
            </a:pPr>
            <a:r>
              <a:rPr lang="en-US" sz="3340" b="1">
                <a:solidFill>
                  <a:srgbClr val="101010"/>
                </a:solidFill>
              </a:rPr>
              <a:t>READS Collaborative,</a:t>
            </a:r>
            <a:r>
              <a:rPr lang="en-US" sz="3340">
                <a:solidFill>
                  <a:srgbClr val="101010"/>
                </a:solidFill>
              </a:rPr>
              <a:t> Beth Estrella and Theresa Craig</a:t>
            </a:r>
            <a:endParaRPr sz="3340">
              <a:solidFill>
                <a:srgbClr val="101010"/>
              </a:solidFill>
            </a:endParaRPr>
          </a:p>
          <a:p>
            <a:pPr marL="457200" lvl="0" indent="-440690" algn="l" rtl="0">
              <a:lnSpc>
                <a:spcPct val="115000"/>
              </a:lnSpc>
              <a:spcBef>
                <a:spcPts val="0"/>
              </a:spcBef>
              <a:spcAft>
                <a:spcPts val="0"/>
              </a:spcAft>
              <a:buClr>
                <a:srgbClr val="101010"/>
              </a:buClr>
              <a:buSzPts val="3340"/>
              <a:buChar char=""/>
            </a:pPr>
            <a:r>
              <a:rPr lang="en-US" sz="3340" b="1">
                <a:solidFill>
                  <a:srgbClr val="101010"/>
                </a:solidFill>
              </a:rPr>
              <a:t>Northshore Education Consortium,</a:t>
            </a:r>
            <a:r>
              <a:rPr lang="en-US" sz="3340">
                <a:solidFill>
                  <a:srgbClr val="101010"/>
                </a:solidFill>
              </a:rPr>
              <a:t> Fran Rosenberg</a:t>
            </a:r>
            <a:endParaRPr sz="3340">
              <a:solidFill>
                <a:srgbClr val="101010"/>
              </a:solidFill>
            </a:endParaRPr>
          </a:p>
          <a:p>
            <a:pPr marL="457200" lvl="0" indent="-440690" algn="l" rtl="0">
              <a:lnSpc>
                <a:spcPct val="115000"/>
              </a:lnSpc>
              <a:spcBef>
                <a:spcPts val="0"/>
              </a:spcBef>
              <a:spcAft>
                <a:spcPts val="0"/>
              </a:spcAft>
              <a:buClr>
                <a:srgbClr val="101010"/>
              </a:buClr>
              <a:buSzPts val="3340"/>
              <a:buChar char=""/>
            </a:pPr>
            <a:r>
              <a:rPr lang="en-US" sz="3340" b="1">
                <a:solidFill>
                  <a:srgbClr val="101010"/>
                </a:solidFill>
              </a:rPr>
              <a:t>SEEM Collaborative</a:t>
            </a:r>
            <a:r>
              <a:rPr lang="en-US" sz="3340">
                <a:solidFill>
                  <a:srgbClr val="101010"/>
                </a:solidFill>
              </a:rPr>
              <a:t>, Cathy Lawson </a:t>
            </a:r>
            <a:endParaRPr sz="3340">
              <a:solidFill>
                <a:srgbClr val="101010"/>
              </a:solidFill>
            </a:endParaRPr>
          </a:p>
          <a:p>
            <a:pPr marL="0" lvl="0" indent="0" algn="l" rtl="0">
              <a:lnSpc>
                <a:spcPct val="80000"/>
              </a:lnSpc>
              <a:spcBef>
                <a:spcPts val="1600"/>
              </a:spcBef>
              <a:spcAft>
                <a:spcPts val="0"/>
              </a:spcAft>
              <a:buSzPts val="1155"/>
              <a:buNone/>
            </a:pPr>
            <a:endParaRPr sz="1540"/>
          </a:p>
        </p:txBody>
      </p:sp>
      <p:pic>
        <p:nvPicPr>
          <p:cNvPr id="66" name="Google Shape;66;p1"/>
          <p:cNvPicPr preferRelativeResize="0"/>
          <p:nvPr/>
        </p:nvPicPr>
        <p:blipFill rotWithShape="1">
          <a:blip r:embed="rId3">
            <a:alphaModFix/>
          </a:blip>
          <a:srcRect/>
          <a:stretch/>
        </p:blipFill>
        <p:spPr>
          <a:xfrm>
            <a:off x="3862425" y="380375"/>
            <a:ext cx="4016375" cy="1581250"/>
          </a:xfrm>
          <a:prstGeom prst="rect">
            <a:avLst/>
          </a:prstGeom>
          <a:noFill/>
          <a:ln>
            <a:noFill/>
          </a:ln>
        </p:spPr>
      </p:pic>
      <p:sp>
        <p:nvSpPr>
          <p:cNvPr id="67" name="Google Shape;67;p1"/>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solidFill>
                  <a:schemeClr val="lt2"/>
                </a:solidFill>
                <a:latin typeface="Source Sans Pro"/>
                <a:ea typeface="Source Sans Pro"/>
                <a:cs typeface="Source Sans Pro"/>
                <a:sym typeface="Source Sans Pro"/>
              </a:rPr>
              <a:t>1</a:t>
            </a:fld>
            <a:endParaRPr>
              <a:solidFill>
                <a:schemeClr val="lt2"/>
              </a:solidFill>
              <a:latin typeface="Source Sans Pro"/>
              <a:ea typeface="Source Sans Pro"/>
              <a:cs typeface="Source Sans Pro"/>
              <a:sym typeface="Source Sans Pr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17accf34582_0_0"/>
          <p:cNvSpPr txBox="1">
            <a:spLocks noGrp="1"/>
          </p:cNvSpPr>
          <p:nvPr>
            <p:ph type="title"/>
          </p:nvPr>
        </p:nvSpPr>
        <p:spPr>
          <a:xfrm>
            <a:off x="415600" y="593367"/>
            <a:ext cx="11360700" cy="831300"/>
          </a:xfrm>
          <a:prstGeom prst="rect">
            <a:avLst/>
          </a:prstGeom>
        </p:spPr>
        <p:txBody>
          <a:bodyPr spcFirstLastPara="1" wrap="square" lIns="121900" tIns="121900" rIns="121900" bIns="121900" anchor="t" anchorCtr="0">
            <a:normAutofit fontScale="90000"/>
          </a:bodyPr>
          <a:lstStyle/>
          <a:p>
            <a:pPr marL="0" lvl="0" indent="0" algn="ctr" rtl="0">
              <a:spcBef>
                <a:spcPts val="0"/>
              </a:spcBef>
              <a:spcAft>
                <a:spcPts val="0"/>
              </a:spcAft>
              <a:buNone/>
            </a:pPr>
            <a:r>
              <a:rPr lang="en-US"/>
              <a:t>Panel Perspectives Format	</a:t>
            </a:r>
            <a:endParaRPr/>
          </a:p>
          <a:p>
            <a:pPr marL="0" lvl="0" indent="0" algn="ctr" rtl="0">
              <a:spcBef>
                <a:spcPts val="0"/>
              </a:spcBef>
              <a:spcAft>
                <a:spcPts val="0"/>
              </a:spcAft>
              <a:buNone/>
            </a:pPr>
            <a:r>
              <a:rPr lang="en-US"/>
              <a:t>10 Minutes Each</a:t>
            </a:r>
            <a:endParaRPr/>
          </a:p>
        </p:txBody>
      </p:sp>
      <p:sp>
        <p:nvSpPr>
          <p:cNvPr id="133" name="Google Shape;133;g17accf34582_0_0"/>
          <p:cNvSpPr txBox="1">
            <a:spLocks noGrp="1"/>
          </p:cNvSpPr>
          <p:nvPr>
            <p:ph type="body" idx="1"/>
          </p:nvPr>
        </p:nvSpPr>
        <p:spPr>
          <a:xfrm>
            <a:off x="415600" y="2065333"/>
            <a:ext cx="11360700" cy="4555200"/>
          </a:xfrm>
          <a:prstGeom prst="rect">
            <a:avLst/>
          </a:prstGeom>
        </p:spPr>
        <p:txBody>
          <a:bodyPr spcFirstLastPara="1" wrap="square" lIns="121900" tIns="121900" rIns="121900" bIns="121900" anchor="t" anchorCtr="0">
            <a:normAutofit/>
          </a:bodyPr>
          <a:lstStyle/>
          <a:p>
            <a:pPr marL="457200" lvl="0" indent="-441325" algn="l" rtl="0">
              <a:spcBef>
                <a:spcPts val="0"/>
              </a:spcBef>
              <a:spcAft>
                <a:spcPts val="0"/>
              </a:spcAft>
              <a:buClr>
                <a:srgbClr val="000000"/>
              </a:buClr>
              <a:buSzPts val="3350"/>
              <a:buChar char="●"/>
            </a:pPr>
            <a:r>
              <a:rPr lang="en-US" sz="3350">
                <a:solidFill>
                  <a:srgbClr val="000000"/>
                </a:solidFill>
              </a:rPr>
              <a:t>Case Study</a:t>
            </a:r>
            <a:endParaRPr sz="3350">
              <a:solidFill>
                <a:srgbClr val="000000"/>
              </a:solidFill>
            </a:endParaRPr>
          </a:p>
          <a:p>
            <a:pPr marL="457200" lvl="0" indent="-441325" algn="l" rtl="0">
              <a:spcBef>
                <a:spcPts val="0"/>
              </a:spcBef>
              <a:spcAft>
                <a:spcPts val="0"/>
              </a:spcAft>
              <a:buClr>
                <a:srgbClr val="000000"/>
              </a:buClr>
              <a:buSzPts val="3350"/>
              <a:buChar char="●"/>
            </a:pPr>
            <a:r>
              <a:rPr lang="en-US" sz="3350">
                <a:solidFill>
                  <a:srgbClr val="000000"/>
                </a:solidFill>
              </a:rPr>
              <a:t>Funding Model</a:t>
            </a:r>
            <a:endParaRPr sz="3350">
              <a:solidFill>
                <a:srgbClr val="000000"/>
              </a:solidFill>
            </a:endParaRPr>
          </a:p>
          <a:p>
            <a:pPr marL="457200" lvl="0" indent="-441325" algn="l" rtl="0">
              <a:spcBef>
                <a:spcPts val="0"/>
              </a:spcBef>
              <a:spcAft>
                <a:spcPts val="0"/>
              </a:spcAft>
              <a:buClr>
                <a:srgbClr val="000000"/>
              </a:buClr>
              <a:buSzPts val="3350"/>
              <a:buChar char="●"/>
            </a:pPr>
            <a:r>
              <a:rPr lang="en-US" sz="3350">
                <a:solidFill>
                  <a:srgbClr val="000000"/>
                </a:solidFill>
              </a:rPr>
              <a:t>Expansion</a:t>
            </a:r>
            <a:endParaRPr sz="3350">
              <a:solidFill>
                <a:srgbClr val="000000"/>
              </a:solidFill>
            </a:endParaRPr>
          </a:p>
          <a:p>
            <a:pPr marL="457200" lvl="0" indent="-441325" algn="l" rtl="0">
              <a:spcBef>
                <a:spcPts val="0"/>
              </a:spcBef>
              <a:spcAft>
                <a:spcPts val="0"/>
              </a:spcAft>
              <a:buClr>
                <a:srgbClr val="000000"/>
              </a:buClr>
              <a:buSzPts val="3350"/>
              <a:buChar char="●"/>
            </a:pPr>
            <a:r>
              <a:rPr lang="en-US" sz="3350">
                <a:solidFill>
                  <a:srgbClr val="000000"/>
                </a:solidFill>
              </a:rPr>
              <a:t>Unique Features</a:t>
            </a:r>
            <a:endParaRPr sz="3350">
              <a:solidFill>
                <a:srgbClr val="000000"/>
              </a:solidFill>
            </a:endParaRPr>
          </a:p>
        </p:txBody>
      </p:sp>
      <p:sp>
        <p:nvSpPr>
          <p:cNvPr id="134" name="Google Shape;134;g17accf34582_0_0"/>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1246851a309_0_20"/>
          <p:cNvSpPr txBox="1">
            <a:spLocks noGrp="1"/>
          </p:cNvSpPr>
          <p:nvPr>
            <p:ph type="title"/>
          </p:nvPr>
        </p:nvSpPr>
        <p:spPr>
          <a:xfrm>
            <a:off x="415600" y="593367"/>
            <a:ext cx="11360700" cy="8313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b="1"/>
              <a:t>Panel Perspective</a:t>
            </a:r>
            <a:r>
              <a:rPr lang="en-US"/>
              <a:t> - Flexibility of Services</a:t>
            </a:r>
            <a:endParaRPr/>
          </a:p>
        </p:txBody>
      </p:sp>
      <p:sp>
        <p:nvSpPr>
          <p:cNvPr id="140" name="Google Shape;140;g1246851a309_0_20"/>
          <p:cNvSpPr txBox="1">
            <a:spLocks noGrp="1"/>
          </p:cNvSpPr>
          <p:nvPr>
            <p:ph type="body" idx="1"/>
          </p:nvPr>
        </p:nvSpPr>
        <p:spPr>
          <a:xfrm>
            <a:off x="415600" y="1536633"/>
            <a:ext cx="11360700" cy="4555200"/>
          </a:xfrm>
          <a:prstGeom prst="rect">
            <a:avLst/>
          </a:prstGeom>
          <a:noFill/>
          <a:ln>
            <a:noFill/>
          </a:ln>
        </p:spPr>
        <p:txBody>
          <a:bodyPr spcFirstLastPara="1" wrap="square" lIns="91425" tIns="45700" rIns="91425" bIns="45700" anchor="t" anchorCtr="0">
            <a:normAutofit/>
          </a:bodyPr>
          <a:lstStyle/>
          <a:p>
            <a:pPr marL="609600" lvl="0" indent="-517525" algn="l" rtl="0">
              <a:lnSpc>
                <a:spcPct val="200000"/>
              </a:lnSpc>
              <a:spcBef>
                <a:spcPts val="0"/>
              </a:spcBef>
              <a:spcAft>
                <a:spcPts val="0"/>
              </a:spcAft>
              <a:buClr>
                <a:schemeClr val="accent2"/>
              </a:buClr>
              <a:buSzPts val="3350"/>
              <a:buChar char="●"/>
            </a:pPr>
            <a:r>
              <a:rPr lang="en-US" sz="3350" b="1">
                <a:solidFill>
                  <a:schemeClr val="accent2"/>
                </a:solidFill>
              </a:rPr>
              <a:t>Assabet Valley Collaborative</a:t>
            </a:r>
            <a:endParaRPr sz="3350" b="1">
              <a:solidFill>
                <a:schemeClr val="accent2"/>
              </a:solidFill>
            </a:endParaRPr>
          </a:p>
          <a:p>
            <a:pPr marL="609600" lvl="0" indent="-517525" algn="l" rtl="0">
              <a:lnSpc>
                <a:spcPct val="200000"/>
              </a:lnSpc>
              <a:spcBef>
                <a:spcPts val="0"/>
              </a:spcBef>
              <a:spcAft>
                <a:spcPts val="0"/>
              </a:spcAft>
              <a:buClr>
                <a:schemeClr val="accent2"/>
              </a:buClr>
              <a:buSzPts val="3350"/>
              <a:buChar char="●"/>
            </a:pPr>
            <a:r>
              <a:rPr lang="en-US" sz="3350" b="1">
                <a:solidFill>
                  <a:schemeClr val="accent2"/>
                </a:solidFill>
              </a:rPr>
              <a:t>Northshore Education Consortium</a:t>
            </a:r>
            <a:endParaRPr sz="3350" b="1">
              <a:solidFill>
                <a:schemeClr val="accent2"/>
              </a:solidFill>
            </a:endParaRPr>
          </a:p>
          <a:p>
            <a:pPr marL="609600" lvl="0" indent="-517525" algn="l" rtl="0">
              <a:lnSpc>
                <a:spcPct val="200000"/>
              </a:lnSpc>
              <a:spcBef>
                <a:spcPts val="0"/>
              </a:spcBef>
              <a:spcAft>
                <a:spcPts val="0"/>
              </a:spcAft>
              <a:buClr>
                <a:schemeClr val="accent2"/>
              </a:buClr>
              <a:buSzPts val="3350"/>
              <a:buChar char="●"/>
            </a:pPr>
            <a:r>
              <a:rPr lang="en-US" sz="3350" b="1">
                <a:solidFill>
                  <a:schemeClr val="accent2"/>
                </a:solidFill>
              </a:rPr>
              <a:t>READS Collaborative</a:t>
            </a:r>
            <a:endParaRPr sz="3350" b="1">
              <a:solidFill>
                <a:schemeClr val="accent2"/>
              </a:solidFill>
            </a:endParaRPr>
          </a:p>
          <a:p>
            <a:pPr marL="609600" lvl="0" indent="-517525" algn="l" rtl="0">
              <a:lnSpc>
                <a:spcPct val="200000"/>
              </a:lnSpc>
              <a:spcBef>
                <a:spcPts val="0"/>
              </a:spcBef>
              <a:spcAft>
                <a:spcPts val="0"/>
              </a:spcAft>
              <a:buClr>
                <a:schemeClr val="accent2"/>
              </a:buClr>
              <a:buSzPts val="3350"/>
              <a:buChar char="●"/>
            </a:pPr>
            <a:r>
              <a:rPr lang="en-US" sz="3350" b="1">
                <a:solidFill>
                  <a:schemeClr val="accent2"/>
                </a:solidFill>
              </a:rPr>
              <a:t>SEEM Collaborative</a:t>
            </a:r>
            <a:endParaRPr sz="3350" b="1">
              <a:solidFill>
                <a:schemeClr val="accent2"/>
              </a:solidFill>
            </a:endParaRPr>
          </a:p>
        </p:txBody>
      </p:sp>
      <p:sp>
        <p:nvSpPr>
          <p:cNvPr id="141" name="Google Shape;141;g1246851a309_0_20"/>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solidFill>
                  <a:schemeClr val="lt2"/>
                </a:solidFill>
                <a:latin typeface="Source Sans Pro"/>
                <a:ea typeface="Source Sans Pro"/>
                <a:cs typeface="Source Sans Pro"/>
                <a:sym typeface="Source Sans Pro"/>
              </a:rPr>
              <a:t>11</a:t>
            </a:fld>
            <a:endParaRPr>
              <a:solidFill>
                <a:schemeClr val="lt2"/>
              </a:solidFill>
              <a:latin typeface="Source Sans Pro"/>
              <a:ea typeface="Source Sans Pro"/>
              <a:cs typeface="Source Sans Pro"/>
              <a:sym typeface="Source Sans Pr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17334da6d79_0_18"/>
          <p:cNvSpPr txBox="1">
            <a:spLocks noGrp="1"/>
          </p:cNvSpPr>
          <p:nvPr>
            <p:ph type="title"/>
          </p:nvPr>
        </p:nvSpPr>
        <p:spPr>
          <a:xfrm>
            <a:off x="3057175" y="593375"/>
            <a:ext cx="8719200" cy="8313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Case Study</a:t>
            </a:r>
            <a:endParaRPr/>
          </a:p>
        </p:txBody>
      </p:sp>
      <p:sp>
        <p:nvSpPr>
          <p:cNvPr id="147" name="Google Shape;147;g17334da6d79_0_18"/>
          <p:cNvSpPr txBox="1">
            <a:spLocks noGrp="1"/>
          </p:cNvSpPr>
          <p:nvPr>
            <p:ph type="body" idx="1"/>
          </p:nvPr>
        </p:nvSpPr>
        <p:spPr>
          <a:xfrm>
            <a:off x="415600" y="1536625"/>
            <a:ext cx="6194400" cy="4555200"/>
          </a:xfrm>
          <a:prstGeom prst="rect">
            <a:avLst/>
          </a:prstGeom>
        </p:spPr>
        <p:txBody>
          <a:bodyPr spcFirstLastPara="1" wrap="square" lIns="121900" tIns="121900" rIns="121900" bIns="121900" anchor="t" anchorCtr="0">
            <a:normAutofit lnSpcReduction="20000"/>
          </a:bodyPr>
          <a:lstStyle/>
          <a:p>
            <a:pPr marL="0" lvl="0" indent="0" algn="l" rtl="0">
              <a:spcBef>
                <a:spcPts val="0"/>
              </a:spcBef>
              <a:spcAft>
                <a:spcPts val="0"/>
              </a:spcAft>
              <a:buNone/>
            </a:pPr>
            <a:endParaRPr/>
          </a:p>
          <a:p>
            <a:pPr marL="0" lvl="0" indent="0" algn="l" rtl="0">
              <a:spcBef>
                <a:spcPts val="1600"/>
              </a:spcBef>
              <a:spcAft>
                <a:spcPts val="0"/>
              </a:spcAft>
              <a:buNone/>
            </a:pPr>
            <a:r>
              <a:rPr lang="en-US"/>
              <a:t>Guardianship young adult with severe disabilities:</a:t>
            </a:r>
            <a:endParaRPr/>
          </a:p>
          <a:p>
            <a:pPr marL="457200" lvl="0" indent="-381000" algn="l" rtl="0">
              <a:spcBef>
                <a:spcPts val="1600"/>
              </a:spcBef>
              <a:spcAft>
                <a:spcPts val="0"/>
              </a:spcAft>
              <a:buSzPts val="2400"/>
              <a:buChar char="-"/>
            </a:pPr>
            <a:r>
              <a:rPr lang="en-US"/>
              <a:t>immigration status </a:t>
            </a:r>
            <a:endParaRPr/>
          </a:p>
          <a:p>
            <a:pPr marL="457200" lvl="0" indent="-381000" algn="l" rtl="0">
              <a:spcBef>
                <a:spcPts val="0"/>
              </a:spcBef>
              <a:spcAft>
                <a:spcPts val="0"/>
              </a:spcAft>
              <a:buSzPts val="2400"/>
              <a:buChar char="-"/>
            </a:pPr>
            <a:r>
              <a:rPr lang="en-US"/>
              <a:t>technology </a:t>
            </a:r>
            <a:endParaRPr/>
          </a:p>
          <a:p>
            <a:pPr marL="457200" lvl="0" indent="-381000" algn="l" rtl="0">
              <a:spcBef>
                <a:spcPts val="0"/>
              </a:spcBef>
              <a:spcAft>
                <a:spcPts val="0"/>
              </a:spcAft>
              <a:buSzPts val="2400"/>
              <a:buChar char="-"/>
            </a:pPr>
            <a:r>
              <a:rPr lang="en-US"/>
              <a:t>transportation</a:t>
            </a:r>
            <a:endParaRPr/>
          </a:p>
          <a:p>
            <a:pPr marL="457200" lvl="0" indent="-381000" algn="l" rtl="0">
              <a:spcBef>
                <a:spcPts val="0"/>
              </a:spcBef>
              <a:spcAft>
                <a:spcPts val="0"/>
              </a:spcAft>
              <a:buSzPts val="2400"/>
              <a:buChar char="-"/>
            </a:pPr>
            <a:r>
              <a:rPr lang="en-US"/>
              <a:t>access to culturally &amp; linguistically responsive services</a:t>
            </a:r>
            <a:endParaRPr/>
          </a:p>
          <a:p>
            <a:pPr marL="914400" lvl="1" indent="-349250" algn="l" rtl="0">
              <a:spcBef>
                <a:spcPts val="0"/>
              </a:spcBef>
              <a:spcAft>
                <a:spcPts val="0"/>
              </a:spcAft>
              <a:buSzPts val="1900"/>
              <a:buChar char="-"/>
            </a:pPr>
            <a:r>
              <a:rPr lang="en-US"/>
              <a:t>health insurance </a:t>
            </a:r>
            <a:endParaRPr/>
          </a:p>
          <a:p>
            <a:pPr marL="914400" lvl="1" indent="-349250" algn="l" rtl="0">
              <a:spcBef>
                <a:spcPts val="0"/>
              </a:spcBef>
              <a:spcAft>
                <a:spcPts val="0"/>
              </a:spcAft>
              <a:buSzPts val="1900"/>
              <a:buChar char="-"/>
            </a:pPr>
            <a:r>
              <a:rPr lang="en-US"/>
              <a:t>legal services</a:t>
            </a:r>
            <a:endParaRPr/>
          </a:p>
          <a:p>
            <a:pPr marL="914400" lvl="1" indent="-298450" algn="l" rtl="0">
              <a:spcBef>
                <a:spcPts val="0"/>
              </a:spcBef>
              <a:spcAft>
                <a:spcPts val="0"/>
              </a:spcAft>
              <a:buClr>
                <a:srgbClr val="000000"/>
              </a:buClr>
              <a:buSzPts val="1100"/>
              <a:buFont typeface="Arial"/>
              <a:buChar char="-"/>
            </a:pPr>
            <a:r>
              <a:rPr lang="en-US"/>
              <a:t>specialized assessments  (psychological, LICSW)</a:t>
            </a:r>
            <a:endParaRPr/>
          </a:p>
        </p:txBody>
      </p:sp>
      <p:sp>
        <p:nvSpPr>
          <p:cNvPr id="148" name="Google Shape;148;g17334da6d79_0_18"/>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solidFill>
                  <a:schemeClr val="lt2"/>
                </a:solidFill>
                <a:latin typeface="Source Sans Pro"/>
                <a:ea typeface="Source Sans Pro"/>
                <a:cs typeface="Source Sans Pro"/>
                <a:sym typeface="Source Sans Pro"/>
              </a:rPr>
              <a:t>12</a:t>
            </a:fld>
            <a:endParaRPr>
              <a:solidFill>
                <a:schemeClr val="lt2"/>
              </a:solidFill>
              <a:latin typeface="Source Sans Pro"/>
              <a:ea typeface="Source Sans Pro"/>
              <a:cs typeface="Source Sans Pro"/>
              <a:sym typeface="Source Sans Pro"/>
            </a:endParaRPr>
          </a:p>
        </p:txBody>
      </p:sp>
      <p:pic>
        <p:nvPicPr>
          <p:cNvPr id="149" name="Google Shape;149;g17334da6d79_0_18"/>
          <p:cNvPicPr preferRelativeResize="0"/>
          <p:nvPr/>
        </p:nvPicPr>
        <p:blipFill>
          <a:blip r:embed="rId3">
            <a:alphaModFix/>
          </a:blip>
          <a:stretch>
            <a:fillRect/>
          </a:stretch>
        </p:blipFill>
        <p:spPr>
          <a:xfrm>
            <a:off x="621700" y="227925"/>
            <a:ext cx="2435475" cy="1826600"/>
          </a:xfrm>
          <a:prstGeom prst="rect">
            <a:avLst/>
          </a:prstGeom>
          <a:noFill/>
          <a:ln>
            <a:noFill/>
          </a:ln>
        </p:spPr>
      </p:pic>
      <p:pic>
        <p:nvPicPr>
          <p:cNvPr id="150" name="Google Shape;150;g17334da6d79_0_18"/>
          <p:cNvPicPr preferRelativeResize="0"/>
          <p:nvPr/>
        </p:nvPicPr>
        <p:blipFill>
          <a:blip r:embed="rId4">
            <a:alphaModFix/>
          </a:blip>
          <a:stretch>
            <a:fillRect/>
          </a:stretch>
        </p:blipFill>
        <p:spPr>
          <a:xfrm>
            <a:off x="7016957" y="490863"/>
            <a:ext cx="4894118" cy="58762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17334da6d79_0_24"/>
          <p:cNvSpPr txBox="1">
            <a:spLocks noGrp="1"/>
          </p:cNvSpPr>
          <p:nvPr>
            <p:ph type="title"/>
          </p:nvPr>
        </p:nvSpPr>
        <p:spPr>
          <a:xfrm>
            <a:off x="415600" y="593367"/>
            <a:ext cx="11360700" cy="8313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AVC - Funding Model</a:t>
            </a:r>
            <a:endParaRPr/>
          </a:p>
        </p:txBody>
      </p:sp>
      <p:sp>
        <p:nvSpPr>
          <p:cNvPr id="156" name="Google Shape;156;g17334da6d79_0_24"/>
          <p:cNvSpPr txBox="1">
            <a:spLocks noGrp="1"/>
          </p:cNvSpPr>
          <p:nvPr>
            <p:ph type="body" idx="1"/>
          </p:nvPr>
        </p:nvSpPr>
        <p:spPr>
          <a:xfrm>
            <a:off x="415600" y="1536624"/>
            <a:ext cx="11360700" cy="4974300"/>
          </a:xfrm>
          <a:prstGeom prst="rect">
            <a:avLst/>
          </a:prstGeom>
        </p:spPr>
        <p:txBody>
          <a:bodyPr spcFirstLastPara="1" wrap="square" lIns="121900" tIns="121900" rIns="121900" bIns="121900" anchor="t" anchorCtr="0">
            <a:normAutofit lnSpcReduction="20000"/>
          </a:bodyPr>
          <a:lstStyle/>
          <a:p>
            <a:pPr marL="0" lvl="0" indent="0" algn="l" rtl="0">
              <a:spcBef>
                <a:spcPts val="0"/>
              </a:spcBef>
              <a:spcAft>
                <a:spcPts val="0"/>
              </a:spcAft>
              <a:buNone/>
            </a:pPr>
            <a:endParaRPr/>
          </a:p>
          <a:p>
            <a:pPr marL="457200" lvl="0" indent="-419100" algn="l" rtl="0">
              <a:spcBef>
                <a:spcPts val="1600"/>
              </a:spcBef>
              <a:spcAft>
                <a:spcPts val="0"/>
              </a:spcAft>
              <a:buClr>
                <a:srgbClr val="1C4587"/>
              </a:buClr>
              <a:buSzPts val="3000"/>
              <a:buFont typeface="EB Garamond"/>
              <a:buChar char="●"/>
            </a:pPr>
            <a:r>
              <a:rPr lang="en-US" sz="3000">
                <a:solidFill>
                  <a:srgbClr val="1C4587"/>
                </a:solidFill>
                <a:latin typeface="EB Garamond"/>
                <a:ea typeface="EB Garamond"/>
                <a:cs typeface="EB Garamond"/>
                <a:sym typeface="EB Garamond"/>
              </a:rPr>
              <a:t>Packages/Phases of </a:t>
            </a:r>
            <a:r>
              <a:rPr lang="en-US" sz="3000" b="1">
                <a:solidFill>
                  <a:srgbClr val="1C4587"/>
                </a:solidFill>
                <a:latin typeface="EB Garamond"/>
                <a:ea typeface="EB Garamond"/>
                <a:cs typeface="EB Garamond"/>
                <a:sym typeface="EB Garamond"/>
              </a:rPr>
              <a:t>10</a:t>
            </a:r>
            <a:r>
              <a:rPr lang="en-US" sz="3000">
                <a:solidFill>
                  <a:srgbClr val="1C4587"/>
                </a:solidFill>
                <a:latin typeface="EB Garamond"/>
                <a:ea typeface="EB Garamond"/>
                <a:cs typeface="EB Garamond"/>
                <a:sym typeface="EB Garamond"/>
              </a:rPr>
              <a:t> Cases per year - </a:t>
            </a:r>
            <a:r>
              <a:rPr lang="en-US" sz="3000" b="1">
                <a:solidFill>
                  <a:srgbClr val="1C4587"/>
                </a:solidFill>
                <a:latin typeface="EB Garamond"/>
                <a:ea typeface="EB Garamond"/>
                <a:cs typeface="EB Garamond"/>
                <a:sym typeface="EB Garamond"/>
              </a:rPr>
              <a:t>1-4 cases at a time </a:t>
            </a:r>
            <a:r>
              <a:rPr lang="en-US" sz="3000">
                <a:solidFill>
                  <a:srgbClr val="1C4587"/>
                </a:solidFill>
                <a:latin typeface="EB Garamond"/>
                <a:ea typeface="EB Garamond"/>
                <a:cs typeface="EB Garamond"/>
                <a:sym typeface="EB Garamond"/>
              </a:rPr>
              <a:t> </a:t>
            </a:r>
            <a:endParaRPr sz="3000">
              <a:solidFill>
                <a:srgbClr val="1C4587"/>
              </a:solidFill>
              <a:latin typeface="EB Garamond"/>
              <a:ea typeface="EB Garamond"/>
              <a:cs typeface="EB Garamond"/>
              <a:sym typeface="EB Garamond"/>
            </a:endParaRPr>
          </a:p>
          <a:p>
            <a:pPr marL="457200" lvl="0" indent="0" algn="l" rtl="0">
              <a:spcBef>
                <a:spcPts val="0"/>
              </a:spcBef>
              <a:spcAft>
                <a:spcPts val="0"/>
              </a:spcAft>
              <a:buNone/>
            </a:pPr>
            <a:endParaRPr sz="3000">
              <a:solidFill>
                <a:srgbClr val="1C4587"/>
              </a:solidFill>
              <a:latin typeface="EB Garamond"/>
              <a:ea typeface="EB Garamond"/>
              <a:cs typeface="EB Garamond"/>
              <a:sym typeface="EB Garamond"/>
            </a:endParaRPr>
          </a:p>
          <a:p>
            <a:pPr marL="457200" lvl="0" indent="-419100" algn="l" rtl="0">
              <a:spcBef>
                <a:spcPts val="0"/>
              </a:spcBef>
              <a:spcAft>
                <a:spcPts val="0"/>
              </a:spcAft>
              <a:buClr>
                <a:srgbClr val="1C4587"/>
              </a:buClr>
              <a:buSzPts val="3000"/>
              <a:buFont typeface="EB Garamond"/>
              <a:buChar char="●"/>
            </a:pPr>
            <a:r>
              <a:rPr lang="en-US" sz="3000">
                <a:solidFill>
                  <a:srgbClr val="1C4587"/>
                </a:solidFill>
                <a:latin typeface="EB Garamond"/>
                <a:ea typeface="EB Garamond"/>
                <a:cs typeface="EB Garamond"/>
                <a:sym typeface="EB Garamond"/>
              </a:rPr>
              <a:t>$36,750  (Member)  $42,000 (Non-Member)</a:t>
            </a:r>
            <a:endParaRPr sz="3000">
              <a:solidFill>
                <a:srgbClr val="1C4587"/>
              </a:solidFill>
              <a:latin typeface="EB Garamond"/>
              <a:ea typeface="EB Garamond"/>
              <a:cs typeface="EB Garamond"/>
              <a:sym typeface="EB Garamond"/>
            </a:endParaRPr>
          </a:p>
          <a:p>
            <a:pPr marL="457200" lvl="0" indent="0" algn="l" rtl="0">
              <a:spcBef>
                <a:spcPts val="0"/>
              </a:spcBef>
              <a:spcAft>
                <a:spcPts val="0"/>
              </a:spcAft>
              <a:buNone/>
            </a:pPr>
            <a:endParaRPr sz="3000">
              <a:solidFill>
                <a:srgbClr val="1C4587"/>
              </a:solidFill>
              <a:latin typeface="EB Garamond"/>
              <a:ea typeface="EB Garamond"/>
              <a:cs typeface="EB Garamond"/>
              <a:sym typeface="EB Garamond"/>
            </a:endParaRPr>
          </a:p>
          <a:p>
            <a:pPr marL="457200" lvl="0" indent="-419100" algn="l" rtl="0">
              <a:spcBef>
                <a:spcPts val="0"/>
              </a:spcBef>
              <a:spcAft>
                <a:spcPts val="0"/>
              </a:spcAft>
              <a:buClr>
                <a:srgbClr val="1C4587"/>
              </a:buClr>
              <a:buSzPts val="3000"/>
              <a:buFont typeface="EB Garamond"/>
              <a:buChar char="●"/>
            </a:pPr>
            <a:r>
              <a:rPr lang="en-US" sz="3000">
                <a:solidFill>
                  <a:srgbClr val="1C4587"/>
                </a:solidFill>
                <a:latin typeface="EB Garamond"/>
                <a:ea typeface="EB Garamond"/>
                <a:cs typeface="EB Garamond"/>
                <a:sym typeface="EB Garamond"/>
              </a:rPr>
              <a:t>unpackaged: $100/hour (Member)   $114/hour (Non-Member)</a:t>
            </a:r>
            <a:endParaRPr sz="3000">
              <a:solidFill>
                <a:srgbClr val="1C4587"/>
              </a:solidFill>
              <a:latin typeface="EB Garamond"/>
              <a:ea typeface="EB Garamond"/>
              <a:cs typeface="EB Garamond"/>
              <a:sym typeface="EB Garamond"/>
            </a:endParaRPr>
          </a:p>
          <a:p>
            <a:pPr marL="457200" lvl="0" indent="0" algn="l" rtl="0">
              <a:spcBef>
                <a:spcPts val="0"/>
              </a:spcBef>
              <a:spcAft>
                <a:spcPts val="0"/>
              </a:spcAft>
              <a:buNone/>
            </a:pPr>
            <a:endParaRPr sz="3000">
              <a:solidFill>
                <a:srgbClr val="1C4587"/>
              </a:solidFill>
              <a:latin typeface="EB Garamond"/>
              <a:ea typeface="EB Garamond"/>
              <a:cs typeface="EB Garamond"/>
              <a:sym typeface="EB Garamond"/>
            </a:endParaRPr>
          </a:p>
          <a:p>
            <a:pPr marL="457200" lvl="0" indent="-419100" algn="l" rtl="0">
              <a:spcBef>
                <a:spcPts val="0"/>
              </a:spcBef>
              <a:spcAft>
                <a:spcPts val="0"/>
              </a:spcAft>
              <a:buClr>
                <a:srgbClr val="1C4587"/>
              </a:buClr>
              <a:buSzPts val="3000"/>
              <a:buFont typeface="EB Garamond"/>
              <a:buChar char="●"/>
            </a:pPr>
            <a:r>
              <a:rPr lang="en-US" sz="3000">
                <a:solidFill>
                  <a:srgbClr val="1C4587"/>
                </a:solidFill>
                <a:latin typeface="EB Garamond"/>
                <a:ea typeface="EB Garamond"/>
                <a:cs typeface="EB Garamond"/>
                <a:sym typeface="EB Garamond"/>
              </a:rPr>
              <a:t>Partners range from 10 - 30 cases per year (1-12 cases at a time)</a:t>
            </a:r>
            <a:endParaRPr sz="3000">
              <a:solidFill>
                <a:srgbClr val="1C4587"/>
              </a:solidFill>
              <a:latin typeface="EB Garamond"/>
              <a:ea typeface="EB Garamond"/>
              <a:cs typeface="EB Garamond"/>
              <a:sym typeface="EB Garamond"/>
            </a:endParaRPr>
          </a:p>
          <a:p>
            <a:pPr marL="457200" lvl="0" indent="0" algn="l" rtl="0">
              <a:spcBef>
                <a:spcPts val="0"/>
              </a:spcBef>
              <a:spcAft>
                <a:spcPts val="0"/>
              </a:spcAft>
              <a:buNone/>
            </a:pPr>
            <a:endParaRPr sz="3000">
              <a:solidFill>
                <a:srgbClr val="1C4587"/>
              </a:solidFill>
              <a:latin typeface="EB Garamond"/>
              <a:ea typeface="EB Garamond"/>
              <a:cs typeface="EB Garamond"/>
              <a:sym typeface="EB Garamond"/>
            </a:endParaRPr>
          </a:p>
          <a:p>
            <a:pPr marL="457200" lvl="0" indent="-419100" algn="l" rtl="0">
              <a:spcBef>
                <a:spcPts val="0"/>
              </a:spcBef>
              <a:spcAft>
                <a:spcPts val="0"/>
              </a:spcAft>
              <a:buClr>
                <a:srgbClr val="1C4587"/>
              </a:buClr>
              <a:buSzPts val="3000"/>
              <a:buFont typeface="EB Garamond"/>
              <a:buChar char="●"/>
            </a:pPr>
            <a:r>
              <a:rPr lang="en-US" sz="3000">
                <a:solidFill>
                  <a:srgbClr val="1C4587"/>
                </a:solidFill>
                <a:latin typeface="EB Garamond"/>
                <a:ea typeface="EB Garamond"/>
                <a:cs typeface="EB Garamond"/>
                <a:sym typeface="EB Garamond"/>
              </a:rPr>
              <a:t>Nuances re: caseload complexity, new vs. maintenance cases, etc.</a:t>
            </a:r>
            <a:endParaRPr/>
          </a:p>
        </p:txBody>
      </p:sp>
      <p:sp>
        <p:nvSpPr>
          <p:cNvPr id="157" name="Google Shape;157;g17334da6d79_0_24"/>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solidFill>
                  <a:schemeClr val="lt2"/>
                </a:solidFill>
                <a:latin typeface="Source Sans Pro"/>
                <a:ea typeface="Source Sans Pro"/>
                <a:cs typeface="Source Sans Pro"/>
                <a:sym typeface="Source Sans Pro"/>
              </a:rPr>
              <a:t>13</a:t>
            </a:fld>
            <a:endParaRPr>
              <a:solidFill>
                <a:schemeClr val="lt2"/>
              </a:solidFill>
              <a:latin typeface="Source Sans Pro"/>
              <a:ea typeface="Source Sans Pro"/>
              <a:cs typeface="Source Sans Pro"/>
              <a:sym typeface="Source Sans Pro"/>
            </a:endParaRPr>
          </a:p>
        </p:txBody>
      </p:sp>
      <p:pic>
        <p:nvPicPr>
          <p:cNvPr id="158" name="Google Shape;158;g17334da6d79_0_24"/>
          <p:cNvPicPr preferRelativeResize="0"/>
          <p:nvPr/>
        </p:nvPicPr>
        <p:blipFill>
          <a:blip r:embed="rId3">
            <a:alphaModFix/>
          </a:blip>
          <a:stretch>
            <a:fillRect/>
          </a:stretch>
        </p:blipFill>
        <p:spPr>
          <a:xfrm>
            <a:off x="9033100" y="95725"/>
            <a:ext cx="2743200" cy="2057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14e8651868f_0_1"/>
          <p:cNvSpPr txBox="1">
            <a:spLocks noGrp="1"/>
          </p:cNvSpPr>
          <p:nvPr>
            <p:ph type="title"/>
          </p:nvPr>
        </p:nvSpPr>
        <p:spPr>
          <a:xfrm>
            <a:off x="554133" y="791156"/>
            <a:ext cx="15147600" cy="11085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endParaRPr/>
          </a:p>
        </p:txBody>
      </p:sp>
      <p:sp>
        <p:nvSpPr>
          <p:cNvPr id="164" name="Google Shape;164;g14e8651868f_0_1"/>
          <p:cNvSpPr txBox="1">
            <a:spLocks noGrp="1"/>
          </p:cNvSpPr>
          <p:nvPr>
            <p:ph type="body" idx="1"/>
          </p:nvPr>
        </p:nvSpPr>
        <p:spPr>
          <a:xfrm>
            <a:off x="554133" y="2048844"/>
            <a:ext cx="15147600" cy="6073500"/>
          </a:xfrm>
          <a:prstGeom prst="rect">
            <a:avLst/>
          </a:prstGeom>
        </p:spPr>
        <p:txBody>
          <a:bodyPr spcFirstLastPara="1" wrap="square" lIns="121900" tIns="121900" rIns="121900" bIns="121900" anchor="t" anchorCtr="0">
            <a:normAutofit/>
          </a:bodyPr>
          <a:lstStyle/>
          <a:p>
            <a:pPr marL="0" lvl="0" indent="0" algn="l" rtl="0">
              <a:spcBef>
                <a:spcPts val="0"/>
              </a:spcBef>
              <a:spcAft>
                <a:spcPts val="1600"/>
              </a:spcAft>
              <a:buNone/>
            </a:pPr>
            <a:endParaRPr/>
          </a:p>
        </p:txBody>
      </p:sp>
      <p:pic>
        <p:nvPicPr>
          <p:cNvPr id="165" name="Google Shape;165;g14e8651868f_0_1"/>
          <p:cNvPicPr preferRelativeResize="0"/>
          <p:nvPr/>
        </p:nvPicPr>
        <p:blipFill>
          <a:blip r:embed="rId3">
            <a:alphaModFix/>
          </a:blip>
          <a:stretch>
            <a:fillRect/>
          </a:stretch>
        </p:blipFill>
        <p:spPr>
          <a:xfrm>
            <a:off x="33933" y="12290"/>
            <a:ext cx="12192000" cy="6833419"/>
          </a:xfrm>
          <a:prstGeom prst="rect">
            <a:avLst/>
          </a:prstGeom>
          <a:noFill/>
          <a:ln>
            <a:noFill/>
          </a:ln>
        </p:spPr>
      </p:pic>
      <p:pic>
        <p:nvPicPr>
          <p:cNvPr id="166" name="Google Shape;166;g14e8651868f_0_1"/>
          <p:cNvPicPr preferRelativeResize="0"/>
          <p:nvPr/>
        </p:nvPicPr>
        <p:blipFill>
          <a:blip r:embed="rId4">
            <a:alphaModFix/>
          </a:blip>
          <a:stretch>
            <a:fillRect/>
          </a:stretch>
        </p:blipFill>
        <p:spPr>
          <a:xfrm>
            <a:off x="2633733" y="5089400"/>
            <a:ext cx="542137" cy="542137"/>
          </a:xfrm>
          <a:prstGeom prst="rect">
            <a:avLst/>
          </a:prstGeom>
          <a:noFill/>
          <a:ln>
            <a:noFill/>
          </a:ln>
        </p:spPr>
      </p:pic>
      <p:pic>
        <p:nvPicPr>
          <p:cNvPr id="167" name="Google Shape;167;g14e8651868f_0_1"/>
          <p:cNvPicPr preferRelativeResize="0"/>
          <p:nvPr/>
        </p:nvPicPr>
        <p:blipFill>
          <a:blip r:embed="rId5">
            <a:alphaModFix/>
          </a:blip>
          <a:stretch>
            <a:fillRect/>
          </a:stretch>
        </p:blipFill>
        <p:spPr>
          <a:xfrm>
            <a:off x="1063200" y="6092033"/>
            <a:ext cx="790100" cy="592569"/>
          </a:xfrm>
          <a:prstGeom prst="rect">
            <a:avLst/>
          </a:prstGeom>
          <a:noFill/>
          <a:ln>
            <a:noFill/>
          </a:ln>
        </p:spPr>
      </p:pic>
      <p:pic>
        <p:nvPicPr>
          <p:cNvPr id="168" name="Google Shape;168;g14e8651868f_0_1"/>
          <p:cNvPicPr preferRelativeResize="0"/>
          <p:nvPr/>
        </p:nvPicPr>
        <p:blipFill>
          <a:blip r:embed="rId6">
            <a:alphaModFix/>
          </a:blip>
          <a:stretch>
            <a:fillRect/>
          </a:stretch>
        </p:blipFill>
        <p:spPr>
          <a:xfrm>
            <a:off x="3315895" y="5164067"/>
            <a:ext cx="214700" cy="311167"/>
          </a:xfrm>
          <a:prstGeom prst="rect">
            <a:avLst/>
          </a:prstGeom>
          <a:noFill/>
          <a:ln>
            <a:noFill/>
          </a:ln>
        </p:spPr>
      </p:pic>
      <p:pic>
        <p:nvPicPr>
          <p:cNvPr id="169" name="Google Shape;169;g14e8651868f_0_1"/>
          <p:cNvPicPr preferRelativeResize="0"/>
          <p:nvPr/>
        </p:nvPicPr>
        <p:blipFill>
          <a:blip r:embed="rId7">
            <a:alphaModFix/>
          </a:blip>
          <a:stretch>
            <a:fillRect/>
          </a:stretch>
        </p:blipFill>
        <p:spPr>
          <a:xfrm>
            <a:off x="4380033" y="4416633"/>
            <a:ext cx="943201" cy="943201"/>
          </a:xfrm>
          <a:prstGeom prst="rect">
            <a:avLst/>
          </a:prstGeom>
          <a:noFill/>
          <a:ln>
            <a:noFill/>
          </a:ln>
        </p:spPr>
      </p:pic>
      <p:pic>
        <p:nvPicPr>
          <p:cNvPr id="170" name="Google Shape;170;g14e8651868f_0_1"/>
          <p:cNvPicPr preferRelativeResize="0"/>
          <p:nvPr/>
        </p:nvPicPr>
        <p:blipFill>
          <a:blip r:embed="rId8">
            <a:alphaModFix/>
          </a:blip>
          <a:stretch>
            <a:fillRect/>
          </a:stretch>
        </p:blipFill>
        <p:spPr>
          <a:xfrm>
            <a:off x="5639641" y="3666900"/>
            <a:ext cx="980625" cy="592566"/>
          </a:xfrm>
          <a:prstGeom prst="rect">
            <a:avLst/>
          </a:prstGeom>
          <a:noFill/>
          <a:ln>
            <a:noFill/>
          </a:ln>
        </p:spPr>
      </p:pic>
      <p:pic>
        <p:nvPicPr>
          <p:cNvPr id="171" name="Google Shape;171;g14e8651868f_0_1"/>
          <p:cNvPicPr preferRelativeResize="0"/>
          <p:nvPr/>
        </p:nvPicPr>
        <p:blipFill>
          <a:blip r:embed="rId6">
            <a:alphaModFix/>
          </a:blip>
          <a:stretch>
            <a:fillRect/>
          </a:stretch>
        </p:blipFill>
        <p:spPr>
          <a:xfrm>
            <a:off x="5761497" y="4346633"/>
            <a:ext cx="723567" cy="542133"/>
          </a:xfrm>
          <a:prstGeom prst="rect">
            <a:avLst/>
          </a:prstGeom>
          <a:noFill/>
          <a:ln>
            <a:noFill/>
          </a:ln>
        </p:spPr>
      </p:pic>
      <p:pic>
        <p:nvPicPr>
          <p:cNvPr id="172" name="Google Shape;172;g14e8651868f_0_1"/>
          <p:cNvPicPr preferRelativeResize="0"/>
          <p:nvPr/>
        </p:nvPicPr>
        <p:blipFill>
          <a:blip r:embed="rId9">
            <a:alphaModFix/>
          </a:blip>
          <a:stretch>
            <a:fillRect/>
          </a:stretch>
        </p:blipFill>
        <p:spPr>
          <a:xfrm>
            <a:off x="8602645" y="2173533"/>
            <a:ext cx="1353888" cy="761567"/>
          </a:xfrm>
          <a:prstGeom prst="rect">
            <a:avLst/>
          </a:prstGeom>
          <a:noFill/>
          <a:ln>
            <a:noFill/>
          </a:ln>
        </p:spPr>
      </p:pic>
      <p:pic>
        <p:nvPicPr>
          <p:cNvPr id="173" name="Google Shape;173;g14e8651868f_0_1"/>
          <p:cNvPicPr preferRelativeResize="0"/>
          <p:nvPr/>
        </p:nvPicPr>
        <p:blipFill>
          <a:blip r:embed="rId10">
            <a:alphaModFix/>
          </a:blip>
          <a:stretch>
            <a:fillRect/>
          </a:stretch>
        </p:blipFill>
        <p:spPr>
          <a:xfrm>
            <a:off x="6872867" y="3101921"/>
            <a:ext cx="790100" cy="474714"/>
          </a:xfrm>
          <a:prstGeom prst="rect">
            <a:avLst/>
          </a:prstGeom>
          <a:noFill/>
          <a:ln>
            <a:noFill/>
          </a:ln>
        </p:spPr>
      </p:pic>
      <p:pic>
        <p:nvPicPr>
          <p:cNvPr id="174" name="Google Shape;174;g14e8651868f_0_1"/>
          <p:cNvPicPr preferRelativeResize="0"/>
          <p:nvPr/>
        </p:nvPicPr>
        <p:blipFill>
          <a:blip r:embed="rId11">
            <a:alphaModFix/>
          </a:blip>
          <a:stretch>
            <a:fillRect/>
          </a:stretch>
        </p:blipFill>
        <p:spPr>
          <a:xfrm>
            <a:off x="7662966" y="3099384"/>
            <a:ext cx="542135" cy="479794"/>
          </a:xfrm>
          <a:prstGeom prst="rect">
            <a:avLst/>
          </a:prstGeom>
          <a:noFill/>
          <a:ln>
            <a:noFill/>
          </a:ln>
        </p:spPr>
      </p:pic>
      <p:pic>
        <p:nvPicPr>
          <p:cNvPr id="175" name="Google Shape;175;g14e8651868f_0_1"/>
          <p:cNvPicPr preferRelativeResize="0"/>
          <p:nvPr/>
        </p:nvPicPr>
        <p:blipFill>
          <a:blip r:embed="rId12">
            <a:alphaModFix/>
          </a:blip>
          <a:stretch>
            <a:fillRect/>
          </a:stretch>
        </p:blipFill>
        <p:spPr>
          <a:xfrm>
            <a:off x="10192433" y="1058667"/>
            <a:ext cx="542133" cy="564862"/>
          </a:xfrm>
          <a:prstGeom prst="rect">
            <a:avLst/>
          </a:prstGeom>
          <a:noFill/>
          <a:ln>
            <a:noFill/>
          </a:ln>
        </p:spPr>
      </p:pic>
      <p:pic>
        <p:nvPicPr>
          <p:cNvPr id="176" name="Google Shape;176;g14e8651868f_0_1"/>
          <p:cNvPicPr preferRelativeResize="0"/>
          <p:nvPr/>
        </p:nvPicPr>
        <p:blipFill>
          <a:blip r:embed="rId13">
            <a:alphaModFix/>
          </a:blip>
          <a:stretch>
            <a:fillRect/>
          </a:stretch>
        </p:blipFill>
        <p:spPr>
          <a:xfrm>
            <a:off x="10863167" y="899967"/>
            <a:ext cx="723567" cy="723567"/>
          </a:xfrm>
          <a:prstGeom prst="rect">
            <a:avLst/>
          </a:prstGeom>
          <a:noFill/>
          <a:ln>
            <a:noFill/>
          </a:ln>
        </p:spPr>
      </p:pic>
      <p:sp>
        <p:nvSpPr>
          <p:cNvPr id="177" name="Google Shape;177;g14e8651868f_0_1"/>
          <p:cNvSpPr txBox="1"/>
          <p:nvPr/>
        </p:nvSpPr>
        <p:spPr>
          <a:xfrm>
            <a:off x="957167" y="1118967"/>
            <a:ext cx="4468500" cy="8589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4800" b="1">
                <a:solidFill>
                  <a:schemeClr val="accent1"/>
                </a:solidFill>
                <a:latin typeface="PT Sans Narrow"/>
                <a:ea typeface="PT Sans Narrow"/>
                <a:cs typeface="PT Sans Narrow"/>
                <a:sym typeface="PT Sans Narrow"/>
              </a:rPr>
              <a:t>FSP Timeline</a:t>
            </a:r>
            <a:endParaRPr sz="4800" b="1">
              <a:solidFill>
                <a:schemeClr val="accent1"/>
              </a:solidFill>
              <a:latin typeface="PT Sans Narrow"/>
              <a:ea typeface="PT Sans Narrow"/>
              <a:cs typeface="PT Sans Narrow"/>
              <a:sym typeface="PT Sans Narrow"/>
            </a:endParaRPr>
          </a:p>
          <a:p>
            <a:pPr marL="0" lvl="0" indent="0" algn="l" rtl="0">
              <a:spcBef>
                <a:spcPts val="0"/>
              </a:spcBef>
              <a:spcAft>
                <a:spcPts val="0"/>
              </a:spcAft>
              <a:buNone/>
            </a:pPr>
            <a:endParaRPr sz="1900"/>
          </a:p>
        </p:txBody>
      </p:sp>
      <p:pic>
        <p:nvPicPr>
          <p:cNvPr id="178" name="Google Shape;178;g14e8651868f_0_1"/>
          <p:cNvPicPr preferRelativeResize="0"/>
          <p:nvPr/>
        </p:nvPicPr>
        <p:blipFill>
          <a:blip r:embed="rId14">
            <a:alphaModFix/>
          </a:blip>
          <a:stretch>
            <a:fillRect/>
          </a:stretch>
        </p:blipFill>
        <p:spPr>
          <a:xfrm>
            <a:off x="8512725" y="4056900"/>
            <a:ext cx="2743200" cy="2057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17334da6d79_0_30"/>
          <p:cNvSpPr txBox="1">
            <a:spLocks noGrp="1"/>
          </p:cNvSpPr>
          <p:nvPr>
            <p:ph type="title"/>
          </p:nvPr>
        </p:nvSpPr>
        <p:spPr>
          <a:xfrm>
            <a:off x="415600" y="593367"/>
            <a:ext cx="11360700" cy="8313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AVC - 2022</a:t>
            </a:r>
            <a:endParaRPr/>
          </a:p>
          <a:p>
            <a:pPr marL="0" lvl="0" indent="0" algn="l" rtl="0">
              <a:spcBef>
                <a:spcPts val="0"/>
              </a:spcBef>
              <a:spcAft>
                <a:spcPts val="0"/>
              </a:spcAft>
              <a:buNone/>
            </a:pPr>
            <a:endParaRPr/>
          </a:p>
        </p:txBody>
      </p:sp>
      <p:sp>
        <p:nvSpPr>
          <p:cNvPr id="184" name="Google Shape;184;g17334da6d79_0_30"/>
          <p:cNvSpPr txBox="1">
            <a:spLocks noGrp="1"/>
          </p:cNvSpPr>
          <p:nvPr>
            <p:ph type="body" idx="1"/>
          </p:nvPr>
        </p:nvSpPr>
        <p:spPr>
          <a:xfrm>
            <a:off x="415600" y="1282400"/>
            <a:ext cx="11360700" cy="52596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endParaRPr>
              <a:solidFill>
                <a:srgbClr val="1C4587"/>
              </a:solidFill>
              <a:latin typeface="EB Garamond"/>
              <a:ea typeface="EB Garamond"/>
              <a:cs typeface="EB Garamond"/>
              <a:sym typeface="EB Garamond"/>
            </a:endParaRPr>
          </a:p>
          <a:p>
            <a:pPr marL="0" lvl="0" indent="0" algn="l" rtl="0">
              <a:spcBef>
                <a:spcPts val="1600"/>
              </a:spcBef>
              <a:spcAft>
                <a:spcPts val="0"/>
              </a:spcAft>
              <a:buNone/>
            </a:pPr>
            <a:r>
              <a:rPr lang="en-US">
                <a:solidFill>
                  <a:srgbClr val="1C4587"/>
                </a:solidFill>
                <a:latin typeface="EB Garamond"/>
                <a:ea typeface="EB Garamond"/>
                <a:cs typeface="EB Garamond"/>
                <a:sym typeface="EB Garamond"/>
              </a:rPr>
              <a:t>Director of Family, Community and Employee Engagement</a:t>
            </a:r>
            <a:endParaRPr>
              <a:solidFill>
                <a:srgbClr val="1C4587"/>
              </a:solidFill>
              <a:latin typeface="EB Garamond"/>
              <a:ea typeface="EB Garamond"/>
              <a:cs typeface="EB Garamond"/>
              <a:sym typeface="EB Garamond"/>
            </a:endParaRPr>
          </a:p>
          <a:p>
            <a:pPr marL="0" lvl="0" indent="0" algn="l" rtl="0">
              <a:spcBef>
                <a:spcPts val="1600"/>
              </a:spcBef>
              <a:spcAft>
                <a:spcPts val="0"/>
              </a:spcAft>
              <a:buNone/>
            </a:pPr>
            <a:r>
              <a:rPr lang="en-US">
                <a:solidFill>
                  <a:srgbClr val="1C4587"/>
                </a:solidFill>
                <a:latin typeface="EB Garamond"/>
                <a:ea typeface="EB Garamond"/>
                <a:cs typeface="EB Garamond"/>
                <a:sym typeface="EB Garamond"/>
              </a:rPr>
              <a:t>5 Counselors; 1 Resource Navigator; 7 districts (2 -16 years):  $650-$700K overall budget</a:t>
            </a:r>
            <a:endParaRPr>
              <a:solidFill>
                <a:srgbClr val="1C4587"/>
              </a:solidFill>
              <a:latin typeface="EB Garamond"/>
              <a:ea typeface="EB Garamond"/>
              <a:cs typeface="EB Garamond"/>
              <a:sym typeface="EB Garamond"/>
            </a:endParaRPr>
          </a:p>
          <a:p>
            <a:pPr marL="0" lvl="0" indent="0" algn="l" rtl="0">
              <a:spcBef>
                <a:spcPts val="1600"/>
              </a:spcBef>
              <a:spcAft>
                <a:spcPts val="0"/>
              </a:spcAft>
              <a:buNone/>
            </a:pPr>
            <a:r>
              <a:rPr lang="en-US">
                <a:solidFill>
                  <a:srgbClr val="1C4587"/>
                </a:solidFill>
                <a:latin typeface="EB Garamond"/>
                <a:ea typeface="EB Garamond"/>
                <a:cs typeface="EB Garamond"/>
                <a:sym typeface="EB Garamond"/>
              </a:rPr>
              <a:t>New:  </a:t>
            </a:r>
            <a:endParaRPr>
              <a:solidFill>
                <a:srgbClr val="1C4587"/>
              </a:solidFill>
              <a:latin typeface="EB Garamond"/>
              <a:ea typeface="EB Garamond"/>
              <a:cs typeface="EB Garamond"/>
              <a:sym typeface="EB Garamond"/>
            </a:endParaRPr>
          </a:p>
          <a:p>
            <a:pPr marL="457200" lvl="0" indent="-381000" algn="l" rtl="0">
              <a:spcBef>
                <a:spcPts val="1600"/>
              </a:spcBef>
              <a:spcAft>
                <a:spcPts val="0"/>
              </a:spcAft>
              <a:buClr>
                <a:srgbClr val="1C4587"/>
              </a:buClr>
              <a:buSzPts val="2400"/>
              <a:buFont typeface="EB Garamond"/>
              <a:buChar char="-"/>
            </a:pPr>
            <a:r>
              <a:rPr lang="en-US">
                <a:solidFill>
                  <a:srgbClr val="1C4587"/>
                </a:solidFill>
                <a:latin typeface="EB Garamond"/>
                <a:ea typeface="EB Garamond"/>
                <a:cs typeface="EB Garamond"/>
                <a:sym typeface="EB Garamond"/>
              </a:rPr>
              <a:t>partner with one district to begin direct services to students (grant) &amp; PD to faculty</a:t>
            </a:r>
            <a:endParaRPr>
              <a:solidFill>
                <a:srgbClr val="1C4587"/>
              </a:solidFill>
              <a:latin typeface="EB Garamond"/>
              <a:ea typeface="EB Garamond"/>
              <a:cs typeface="EB Garamond"/>
              <a:sym typeface="EB Garamond"/>
            </a:endParaRPr>
          </a:p>
          <a:p>
            <a:pPr marL="914400" lvl="1" indent="-349250" algn="l" rtl="0">
              <a:spcBef>
                <a:spcPts val="0"/>
              </a:spcBef>
              <a:spcAft>
                <a:spcPts val="0"/>
              </a:spcAft>
              <a:buClr>
                <a:srgbClr val="1C4587"/>
              </a:buClr>
              <a:buSzPts val="1900"/>
              <a:buFont typeface="EB Garamond"/>
              <a:buChar char="-"/>
            </a:pPr>
            <a:r>
              <a:rPr lang="en-US">
                <a:solidFill>
                  <a:srgbClr val="1C4587"/>
                </a:solidFill>
                <a:latin typeface="EB Garamond"/>
                <a:ea typeface="EB Garamond"/>
                <a:cs typeface="EB Garamond"/>
                <a:sym typeface="EB Garamond"/>
              </a:rPr>
              <a:t>PD pecializations: </a:t>
            </a:r>
            <a:r>
              <a:rPr lang="en-US" u="sng">
                <a:solidFill>
                  <a:schemeClr val="hlink"/>
                </a:solidFill>
                <a:latin typeface="EB Garamond"/>
                <a:ea typeface="EB Garamond"/>
                <a:cs typeface="EB Garamond"/>
                <a:sym typeface="EB Garamond"/>
                <a:hlinkClick r:id="rId3"/>
              </a:rPr>
              <a:t>QPR</a:t>
            </a:r>
            <a:r>
              <a:rPr lang="en-US">
                <a:solidFill>
                  <a:srgbClr val="1C4587"/>
                </a:solidFill>
                <a:latin typeface="EB Garamond"/>
                <a:ea typeface="EB Garamond"/>
                <a:cs typeface="EB Garamond"/>
                <a:sym typeface="EB Garamond"/>
              </a:rPr>
              <a:t>, Mental Health 101, Storytelling/Narrative, Cultural Proficiency, Guardianship, Immigration</a:t>
            </a:r>
            <a:endParaRPr>
              <a:solidFill>
                <a:srgbClr val="1C4587"/>
              </a:solidFill>
              <a:latin typeface="EB Garamond"/>
              <a:ea typeface="EB Garamond"/>
              <a:cs typeface="EB Garamond"/>
              <a:sym typeface="EB Garamond"/>
            </a:endParaRPr>
          </a:p>
          <a:p>
            <a:pPr marL="457200" lvl="0" indent="-381000" algn="l" rtl="0">
              <a:spcBef>
                <a:spcPts val="0"/>
              </a:spcBef>
              <a:spcAft>
                <a:spcPts val="0"/>
              </a:spcAft>
              <a:buClr>
                <a:srgbClr val="1C4587"/>
              </a:buClr>
              <a:buSzPts val="2400"/>
              <a:buFont typeface="EB Garamond"/>
              <a:buChar char="-"/>
            </a:pPr>
            <a:r>
              <a:rPr lang="en-US">
                <a:solidFill>
                  <a:srgbClr val="1C4587"/>
                </a:solidFill>
                <a:latin typeface="EB Garamond"/>
                <a:ea typeface="EB Garamond"/>
                <a:cs typeface="EB Garamond"/>
                <a:sym typeface="EB Garamond"/>
              </a:rPr>
              <a:t>partner with one district to support in-district wraparound </a:t>
            </a:r>
            <a:endParaRPr>
              <a:solidFill>
                <a:srgbClr val="1C4587"/>
              </a:solidFill>
              <a:latin typeface="EB Garamond"/>
              <a:ea typeface="EB Garamond"/>
              <a:cs typeface="EB Garamond"/>
              <a:sym typeface="EB Garamond"/>
            </a:endParaRPr>
          </a:p>
          <a:p>
            <a:pPr marL="914400" lvl="1" indent="-381000" algn="l" rtl="0">
              <a:spcBef>
                <a:spcPts val="0"/>
              </a:spcBef>
              <a:spcAft>
                <a:spcPts val="0"/>
              </a:spcAft>
              <a:buClr>
                <a:srgbClr val="1C4587"/>
              </a:buClr>
              <a:buSzPts val="2400"/>
              <a:buFont typeface="EB Garamond"/>
              <a:buChar char="-"/>
            </a:pPr>
            <a:r>
              <a:rPr lang="en-US" sz="2400">
                <a:solidFill>
                  <a:srgbClr val="1C4587"/>
                </a:solidFill>
                <a:latin typeface="EB Garamond"/>
                <a:ea typeface="EB Garamond"/>
                <a:cs typeface="EB Garamond"/>
                <a:sym typeface="EB Garamond"/>
              </a:rPr>
              <a:t>mentoring, coaching, supervision </a:t>
            </a:r>
            <a:endParaRPr sz="2400">
              <a:solidFill>
                <a:srgbClr val="1C4587"/>
              </a:solidFill>
              <a:latin typeface="EB Garamond"/>
              <a:ea typeface="EB Garamond"/>
              <a:cs typeface="EB Garamond"/>
              <a:sym typeface="EB Garamond"/>
            </a:endParaRPr>
          </a:p>
          <a:p>
            <a:pPr marL="914400" lvl="1" indent="-381000" algn="l" rtl="0">
              <a:spcBef>
                <a:spcPts val="0"/>
              </a:spcBef>
              <a:spcAft>
                <a:spcPts val="0"/>
              </a:spcAft>
              <a:buClr>
                <a:srgbClr val="1C4587"/>
              </a:buClr>
              <a:buSzPts val="2400"/>
              <a:buFont typeface="EB Garamond"/>
              <a:buChar char="-"/>
            </a:pPr>
            <a:r>
              <a:rPr lang="en-US" sz="2400">
                <a:solidFill>
                  <a:srgbClr val="1C4587"/>
                </a:solidFill>
                <a:latin typeface="EB Garamond"/>
                <a:ea typeface="EB Garamond"/>
                <a:cs typeface="EB Garamond"/>
                <a:sym typeface="EB Garamond"/>
              </a:rPr>
              <a:t>more complex cases still to AVC</a:t>
            </a:r>
            <a:endParaRPr>
              <a:solidFill>
                <a:srgbClr val="1C4587"/>
              </a:solidFill>
              <a:latin typeface="EB Garamond"/>
              <a:ea typeface="EB Garamond"/>
              <a:cs typeface="EB Garamond"/>
              <a:sym typeface="EB Garamond"/>
            </a:endParaRPr>
          </a:p>
        </p:txBody>
      </p:sp>
      <p:sp>
        <p:nvSpPr>
          <p:cNvPr id="185" name="Google Shape;185;g17334da6d79_0_30"/>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solidFill>
                  <a:schemeClr val="lt2"/>
                </a:solidFill>
                <a:latin typeface="Source Sans Pro"/>
                <a:ea typeface="Source Sans Pro"/>
                <a:cs typeface="Source Sans Pro"/>
                <a:sym typeface="Source Sans Pro"/>
              </a:rPr>
              <a:t>15</a:t>
            </a:fld>
            <a:endParaRPr>
              <a:solidFill>
                <a:schemeClr val="lt2"/>
              </a:solidFill>
              <a:latin typeface="Source Sans Pro"/>
              <a:ea typeface="Source Sans Pro"/>
              <a:cs typeface="Source Sans Pro"/>
              <a:sym typeface="Source Sans Pro"/>
            </a:endParaRPr>
          </a:p>
        </p:txBody>
      </p:sp>
      <p:pic>
        <p:nvPicPr>
          <p:cNvPr id="186" name="Google Shape;186;g17334da6d79_0_30"/>
          <p:cNvPicPr preferRelativeResize="0"/>
          <p:nvPr/>
        </p:nvPicPr>
        <p:blipFill>
          <a:blip r:embed="rId4">
            <a:alphaModFix/>
          </a:blip>
          <a:stretch>
            <a:fillRect/>
          </a:stretch>
        </p:blipFill>
        <p:spPr>
          <a:xfrm>
            <a:off x="8958900" y="189975"/>
            <a:ext cx="2743200" cy="2057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17334da6d79_0_36"/>
          <p:cNvSpPr txBox="1">
            <a:spLocks noGrp="1"/>
          </p:cNvSpPr>
          <p:nvPr>
            <p:ph type="title"/>
          </p:nvPr>
        </p:nvSpPr>
        <p:spPr>
          <a:xfrm>
            <a:off x="415600" y="593367"/>
            <a:ext cx="11360700" cy="8313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AVC - Unique Features</a:t>
            </a:r>
            <a:endParaRPr/>
          </a:p>
        </p:txBody>
      </p:sp>
      <p:sp>
        <p:nvSpPr>
          <p:cNvPr id="192" name="Google Shape;192;g17334da6d79_0_36"/>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p>
            <a:pPr marL="457200" lvl="0" indent="-400050" algn="l" rtl="0">
              <a:spcBef>
                <a:spcPts val="0"/>
              </a:spcBef>
              <a:spcAft>
                <a:spcPts val="0"/>
              </a:spcAft>
              <a:buClr>
                <a:srgbClr val="1C4587"/>
              </a:buClr>
              <a:buSzPts val="2700"/>
              <a:buFont typeface="Garamond"/>
              <a:buChar char="-"/>
            </a:pPr>
            <a:r>
              <a:rPr lang="en-US" sz="2700" b="1">
                <a:solidFill>
                  <a:srgbClr val="1C4587"/>
                </a:solidFill>
                <a:latin typeface="Garamond"/>
                <a:ea typeface="Garamond"/>
                <a:cs typeface="Garamond"/>
                <a:sym typeface="Garamond"/>
              </a:rPr>
              <a:t>Cultural Proficiency</a:t>
            </a:r>
            <a:r>
              <a:rPr lang="en-US" sz="2700">
                <a:solidFill>
                  <a:srgbClr val="1C4587"/>
                </a:solidFill>
                <a:latin typeface="Garamond"/>
                <a:ea typeface="Garamond"/>
                <a:cs typeface="Garamond"/>
                <a:sym typeface="Garamond"/>
              </a:rPr>
              <a:t> &amp; </a:t>
            </a:r>
            <a:r>
              <a:rPr lang="en-US" sz="2700" b="1">
                <a:solidFill>
                  <a:srgbClr val="1C4587"/>
                </a:solidFill>
                <a:latin typeface="Garamond"/>
                <a:ea typeface="Garamond"/>
                <a:cs typeface="Garamond"/>
                <a:sym typeface="Garamond"/>
              </a:rPr>
              <a:t>Cultural Responsiveness</a:t>
            </a:r>
            <a:r>
              <a:rPr lang="en-US" sz="2700">
                <a:solidFill>
                  <a:srgbClr val="1C4587"/>
                </a:solidFill>
                <a:latin typeface="Garamond"/>
                <a:ea typeface="Garamond"/>
                <a:cs typeface="Garamond"/>
                <a:sym typeface="Garamond"/>
              </a:rPr>
              <a:t> as priorities - foundational</a:t>
            </a:r>
            <a:endParaRPr sz="2700">
              <a:solidFill>
                <a:srgbClr val="1C4587"/>
              </a:solidFill>
              <a:latin typeface="Garamond"/>
              <a:ea typeface="Garamond"/>
              <a:cs typeface="Garamond"/>
              <a:sym typeface="Garamond"/>
            </a:endParaRPr>
          </a:p>
          <a:p>
            <a:pPr marL="457200" lvl="0" indent="-400050" algn="l" rtl="0">
              <a:spcBef>
                <a:spcPts val="0"/>
              </a:spcBef>
              <a:spcAft>
                <a:spcPts val="0"/>
              </a:spcAft>
              <a:buClr>
                <a:srgbClr val="1C4587"/>
              </a:buClr>
              <a:buSzPts val="2700"/>
              <a:buFont typeface="Garamond"/>
              <a:buChar char="-"/>
            </a:pPr>
            <a:r>
              <a:rPr lang="en-US" sz="2700" b="1">
                <a:solidFill>
                  <a:srgbClr val="1C4587"/>
                </a:solidFill>
                <a:latin typeface="Garamond"/>
                <a:ea typeface="Garamond"/>
                <a:cs typeface="Garamond"/>
                <a:sym typeface="Garamond"/>
              </a:rPr>
              <a:t>Shared leadership</a:t>
            </a:r>
            <a:r>
              <a:rPr lang="en-US" sz="2700">
                <a:solidFill>
                  <a:srgbClr val="1C4587"/>
                </a:solidFill>
                <a:latin typeface="Garamond"/>
                <a:ea typeface="Garamond"/>
                <a:cs typeface="Garamond"/>
                <a:sym typeface="Garamond"/>
              </a:rPr>
              <a:t> in organization and in team (in design)</a:t>
            </a:r>
            <a:endParaRPr sz="2700">
              <a:solidFill>
                <a:srgbClr val="1C4587"/>
              </a:solidFill>
              <a:latin typeface="Garamond"/>
              <a:ea typeface="Garamond"/>
              <a:cs typeface="Garamond"/>
              <a:sym typeface="Garamond"/>
            </a:endParaRPr>
          </a:p>
          <a:p>
            <a:pPr marL="457200" lvl="0" indent="-400050" algn="l" rtl="0">
              <a:spcBef>
                <a:spcPts val="0"/>
              </a:spcBef>
              <a:spcAft>
                <a:spcPts val="0"/>
              </a:spcAft>
              <a:buClr>
                <a:srgbClr val="1C4587"/>
              </a:buClr>
              <a:buSzPts val="2700"/>
              <a:buFont typeface="Garamond"/>
              <a:buChar char="-"/>
            </a:pPr>
            <a:r>
              <a:rPr lang="en-US" sz="2700" b="1">
                <a:solidFill>
                  <a:srgbClr val="1C4587"/>
                </a:solidFill>
                <a:latin typeface="Garamond"/>
                <a:ea typeface="Garamond"/>
                <a:cs typeface="Garamond"/>
                <a:sym typeface="Garamond"/>
              </a:rPr>
              <a:t>Case rotation and diversity</a:t>
            </a:r>
            <a:r>
              <a:rPr lang="en-US" sz="2700">
                <a:solidFill>
                  <a:srgbClr val="1C4587"/>
                </a:solidFill>
                <a:latin typeface="Garamond"/>
                <a:ea typeface="Garamond"/>
                <a:cs typeface="Garamond"/>
                <a:sym typeface="Garamond"/>
              </a:rPr>
              <a:t> - obligation to build our individual and collective capacity to serve all</a:t>
            </a:r>
            <a:endParaRPr sz="2700">
              <a:solidFill>
                <a:srgbClr val="1C4587"/>
              </a:solidFill>
              <a:latin typeface="Garamond"/>
              <a:ea typeface="Garamond"/>
              <a:cs typeface="Garamond"/>
              <a:sym typeface="Garamond"/>
            </a:endParaRPr>
          </a:p>
          <a:p>
            <a:pPr marL="457200" lvl="0" indent="-400050" algn="l" rtl="0">
              <a:spcBef>
                <a:spcPts val="0"/>
              </a:spcBef>
              <a:spcAft>
                <a:spcPts val="0"/>
              </a:spcAft>
              <a:buClr>
                <a:srgbClr val="1C4587"/>
              </a:buClr>
              <a:buSzPts val="2700"/>
              <a:buFont typeface="Garamond"/>
              <a:buChar char="-"/>
            </a:pPr>
            <a:r>
              <a:rPr lang="en-US" sz="2700" b="1">
                <a:solidFill>
                  <a:srgbClr val="1C4587"/>
                </a:solidFill>
                <a:latin typeface="Garamond"/>
                <a:ea typeface="Garamond"/>
                <a:cs typeface="Garamond"/>
                <a:sym typeface="Garamond"/>
              </a:rPr>
              <a:t>Multi-lingual counselors and resource navigator</a:t>
            </a:r>
            <a:r>
              <a:rPr lang="en-US" sz="2700">
                <a:solidFill>
                  <a:srgbClr val="1C4587"/>
                </a:solidFill>
                <a:latin typeface="Garamond"/>
                <a:ea typeface="Garamond"/>
                <a:cs typeface="Garamond"/>
                <a:sym typeface="Garamond"/>
              </a:rPr>
              <a:t> (Portuguese and Spanish)</a:t>
            </a:r>
            <a:endParaRPr sz="2700">
              <a:solidFill>
                <a:srgbClr val="1C4587"/>
              </a:solidFill>
              <a:latin typeface="Garamond"/>
              <a:ea typeface="Garamond"/>
              <a:cs typeface="Garamond"/>
              <a:sym typeface="Garamond"/>
            </a:endParaRPr>
          </a:p>
          <a:p>
            <a:pPr marL="457200" lvl="0" indent="-400050" algn="l" rtl="0">
              <a:spcBef>
                <a:spcPts val="0"/>
              </a:spcBef>
              <a:spcAft>
                <a:spcPts val="0"/>
              </a:spcAft>
              <a:buClr>
                <a:srgbClr val="1C4587"/>
              </a:buClr>
              <a:buSzPts val="2700"/>
              <a:buFont typeface="Garamond"/>
              <a:buChar char="-"/>
            </a:pPr>
            <a:r>
              <a:rPr lang="en-US" sz="2700" b="1">
                <a:solidFill>
                  <a:srgbClr val="1C4587"/>
                </a:solidFill>
                <a:latin typeface="Garamond"/>
                <a:ea typeface="Garamond"/>
                <a:cs typeface="Garamond"/>
                <a:sym typeface="Garamond"/>
              </a:rPr>
              <a:t>Tiered Replication &amp; Mentorship</a:t>
            </a:r>
            <a:r>
              <a:rPr lang="en-US" sz="2700">
                <a:solidFill>
                  <a:srgbClr val="1C4587"/>
                </a:solidFill>
                <a:latin typeface="Garamond"/>
                <a:ea typeface="Garamond"/>
                <a:cs typeface="Garamond"/>
                <a:sym typeface="Garamond"/>
              </a:rPr>
              <a:t> to support startup elsewhere</a:t>
            </a:r>
            <a:endParaRPr sz="2700">
              <a:solidFill>
                <a:srgbClr val="1C4587"/>
              </a:solidFill>
              <a:latin typeface="Garamond"/>
              <a:ea typeface="Garamond"/>
              <a:cs typeface="Garamond"/>
              <a:sym typeface="Garamond"/>
            </a:endParaRPr>
          </a:p>
          <a:p>
            <a:pPr marL="457200" lvl="0" indent="-400050" algn="l" rtl="0">
              <a:spcBef>
                <a:spcPts val="0"/>
              </a:spcBef>
              <a:spcAft>
                <a:spcPts val="0"/>
              </a:spcAft>
              <a:buClr>
                <a:srgbClr val="1C4587"/>
              </a:buClr>
              <a:buSzPts val="2700"/>
              <a:buFont typeface="Garamond"/>
              <a:buChar char="-"/>
            </a:pPr>
            <a:r>
              <a:rPr lang="en-US" sz="2700" b="1">
                <a:solidFill>
                  <a:srgbClr val="1C4587"/>
                </a:solidFill>
                <a:latin typeface="Garamond"/>
                <a:ea typeface="Garamond"/>
                <a:cs typeface="Garamond"/>
                <a:sym typeface="Garamond"/>
              </a:rPr>
              <a:t>Pilot of  direct service</a:t>
            </a:r>
            <a:r>
              <a:rPr lang="en-US" sz="2700">
                <a:solidFill>
                  <a:srgbClr val="1C4587"/>
                </a:solidFill>
                <a:latin typeface="Garamond"/>
                <a:ea typeface="Garamond"/>
                <a:cs typeface="Garamond"/>
                <a:sym typeface="Garamond"/>
              </a:rPr>
              <a:t> to students to </a:t>
            </a:r>
            <a:r>
              <a:rPr lang="en-US" sz="2700" b="1">
                <a:solidFill>
                  <a:srgbClr val="1C4587"/>
                </a:solidFill>
                <a:latin typeface="Garamond"/>
                <a:ea typeface="Garamond"/>
                <a:cs typeface="Garamond"/>
                <a:sym typeface="Garamond"/>
              </a:rPr>
              <a:t>fill current gaps</a:t>
            </a:r>
            <a:r>
              <a:rPr lang="en-US" sz="2700">
                <a:solidFill>
                  <a:srgbClr val="1C4587"/>
                </a:solidFill>
                <a:latin typeface="Garamond"/>
                <a:ea typeface="Garamond"/>
                <a:cs typeface="Garamond"/>
                <a:sym typeface="Garamond"/>
              </a:rPr>
              <a:t> in system</a:t>
            </a:r>
            <a:endParaRPr sz="2700">
              <a:solidFill>
                <a:srgbClr val="1C4587"/>
              </a:solidFill>
              <a:latin typeface="Garamond"/>
              <a:ea typeface="Garamond"/>
              <a:cs typeface="Garamond"/>
              <a:sym typeface="Garamond"/>
            </a:endParaRPr>
          </a:p>
          <a:p>
            <a:pPr marL="457200" lvl="0" indent="-400050" algn="l" rtl="0">
              <a:spcBef>
                <a:spcPts val="0"/>
              </a:spcBef>
              <a:spcAft>
                <a:spcPts val="0"/>
              </a:spcAft>
              <a:buClr>
                <a:srgbClr val="1C4587"/>
              </a:buClr>
              <a:buSzPts val="2700"/>
              <a:buFont typeface="Garamond"/>
              <a:buChar char="-"/>
            </a:pPr>
            <a:r>
              <a:rPr lang="en-US" sz="2700" b="1">
                <a:solidFill>
                  <a:srgbClr val="1C4587"/>
                </a:solidFill>
                <a:latin typeface="Garamond"/>
                <a:ea typeface="Garamond"/>
                <a:cs typeface="Garamond"/>
                <a:sym typeface="Garamond"/>
              </a:rPr>
              <a:t>Strengths in complexities</a:t>
            </a:r>
            <a:r>
              <a:rPr lang="en-US" sz="2700">
                <a:solidFill>
                  <a:srgbClr val="1C4587"/>
                </a:solidFill>
                <a:latin typeface="Garamond"/>
                <a:ea typeface="Garamond"/>
                <a:cs typeface="Garamond"/>
                <a:sym typeface="Garamond"/>
              </a:rPr>
              <a:t>: mediation, medical complexity, immigration, housing, health insurance, terminal illness/death of guardians, guardianship, etc</a:t>
            </a:r>
            <a:endParaRPr sz="2700">
              <a:solidFill>
                <a:srgbClr val="1C4587"/>
              </a:solidFill>
              <a:latin typeface="Garamond"/>
              <a:ea typeface="Garamond"/>
              <a:cs typeface="Garamond"/>
              <a:sym typeface="Garamond"/>
            </a:endParaRPr>
          </a:p>
        </p:txBody>
      </p:sp>
      <p:sp>
        <p:nvSpPr>
          <p:cNvPr id="193" name="Google Shape;193;g17334da6d79_0_36"/>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solidFill>
                  <a:schemeClr val="lt2"/>
                </a:solidFill>
                <a:latin typeface="Source Sans Pro"/>
                <a:ea typeface="Source Sans Pro"/>
                <a:cs typeface="Source Sans Pro"/>
                <a:sym typeface="Source Sans Pro"/>
              </a:rPr>
              <a:t>16</a:t>
            </a:fld>
            <a:endParaRPr>
              <a:solidFill>
                <a:schemeClr val="lt2"/>
              </a:solidFill>
              <a:latin typeface="Source Sans Pro"/>
              <a:ea typeface="Source Sans Pro"/>
              <a:cs typeface="Source Sans Pro"/>
              <a:sym typeface="Source Sans Pr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17334da6d79_0_42"/>
          <p:cNvSpPr txBox="1">
            <a:spLocks noGrp="1"/>
          </p:cNvSpPr>
          <p:nvPr>
            <p:ph type="title"/>
          </p:nvPr>
        </p:nvSpPr>
        <p:spPr>
          <a:xfrm>
            <a:off x="415600" y="593367"/>
            <a:ext cx="11360700" cy="8313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NEC - Case Studies</a:t>
            </a:r>
            <a:endParaRPr/>
          </a:p>
        </p:txBody>
      </p:sp>
      <p:sp>
        <p:nvSpPr>
          <p:cNvPr id="199" name="Google Shape;199;g17334da6d79_0_42"/>
          <p:cNvSpPr txBox="1">
            <a:spLocks noGrp="1"/>
          </p:cNvSpPr>
          <p:nvPr>
            <p:ph type="body" idx="1"/>
          </p:nvPr>
        </p:nvSpPr>
        <p:spPr>
          <a:xfrm>
            <a:off x="415600" y="1536633"/>
            <a:ext cx="11360700" cy="4555200"/>
          </a:xfrm>
          <a:prstGeom prst="rect">
            <a:avLst/>
          </a:prstGeom>
          <a:ln w="9525" cap="flat" cmpd="sng">
            <a:solidFill>
              <a:srgbClr val="0000FF"/>
            </a:solidFill>
            <a:prstDash val="solid"/>
            <a:round/>
            <a:headEnd type="none" w="sm" len="sm"/>
            <a:tailEnd type="none" w="sm" len="sm"/>
          </a:ln>
        </p:spPr>
        <p:txBody>
          <a:bodyPr spcFirstLastPara="1" wrap="square" lIns="121900" tIns="121900" rIns="121900" bIns="121900" anchor="t" anchorCtr="0">
            <a:normAutofit fontScale="70000" lnSpcReduction="20000"/>
          </a:bodyPr>
          <a:lstStyle/>
          <a:p>
            <a:pPr marL="457200" lvl="0" indent="-375285" algn="l" rtl="0">
              <a:spcBef>
                <a:spcPts val="0"/>
              </a:spcBef>
              <a:spcAft>
                <a:spcPts val="0"/>
              </a:spcAft>
              <a:buClr>
                <a:srgbClr val="0000FF"/>
              </a:buClr>
              <a:buSzPct val="100000"/>
              <a:buAutoNum type="arabicPeriod"/>
            </a:pPr>
            <a:r>
              <a:rPr lang="en-US" sz="3300">
                <a:solidFill>
                  <a:srgbClr val="0000FF"/>
                </a:solidFill>
              </a:rPr>
              <a:t>Parent Suicide…multiple siblings impacted by sudden loss, trauma.  Surviving parent had limited English skills and was unprepared to deal with  resulting issues with insurance, housing, technology, medical care (school information - IEP’s, etc and Finances) .</a:t>
            </a:r>
            <a:endParaRPr sz="3300">
              <a:solidFill>
                <a:srgbClr val="0000FF"/>
              </a:solidFill>
            </a:endParaRPr>
          </a:p>
          <a:p>
            <a:pPr marL="457200" lvl="0" indent="0" algn="l" rtl="0">
              <a:spcBef>
                <a:spcPts val="1600"/>
              </a:spcBef>
              <a:spcAft>
                <a:spcPts val="0"/>
              </a:spcAft>
              <a:buNone/>
            </a:pPr>
            <a:endParaRPr sz="3300">
              <a:solidFill>
                <a:srgbClr val="0000FF"/>
              </a:solidFill>
            </a:endParaRPr>
          </a:p>
          <a:p>
            <a:pPr marL="457200" lvl="0" indent="-375285" algn="l" rtl="0">
              <a:spcBef>
                <a:spcPts val="1600"/>
              </a:spcBef>
              <a:spcAft>
                <a:spcPts val="0"/>
              </a:spcAft>
              <a:buClr>
                <a:srgbClr val="0000FF"/>
              </a:buClr>
              <a:buSzPct val="100000"/>
              <a:buAutoNum type="arabicPeriod"/>
            </a:pPr>
            <a:r>
              <a:rPr lang="en-US" sz="3300">
                <a:solidFill>
                  <a:srgbClr val="0000FF"/>
                </a:solidFill>
              </a:rPr>
              <a:t>Multi-Generational Trauma….</a:t>
            </a:r>
            <a:endParaRPr sz="3300">
              <a:solidFill>
                <a:srgbClr val="0000FF"/>
              </a:solidFill>
            </a:endParaRPr>
          </a:p>
          <a:p>
            <a:pPr marL="914400" lvl="0" indent="0" algn="l" rtl="0">
              <a:spcBef>
                <a:spcPts val="1600"/>
              </a:spcBef>
              <a:spcAft>
                <a:spcPts val="0"/>
              </a:spcAft>
              <a:buNone/>
            </a:pPr>
            <a:r>
              <a:rPr lang="en-US" sz="3300">
                <a:solidFill>
                  <a:srgbClr val="0000FF"/>
                </a:solidFill>
              </a:rPr>
              <a:t>Successful graduation </a:t>
            </a:r>
            <a:endParaRPr sz="3300">
              <a:solidFill>
                <a:srgbClr val="0000FF"/>
              </a:solidFill>
            </a:endParaRPr>
          </a:p>
          <a:p>
            <a:pPr marL="457200" lvl="0" indent="-375285" algn="l" rtl="0">
              <a:spcBef>
                <a:spcPts val="1600"/>
              </a:spcBef>
              <a:spcAft>
                <a:spcPts val="0"/>
              </a:spcAft>
              <a:buClr>
                <a:srgbClr val="0000FF"/>
              </a:buClr>
              <a:buSzPct val="100000"/>
              <a:buAutoNum type="arabicPeriod"/>
            </a:pPr>
            <a:r>
              <a:rPr lang="en-US" sz="3300">
                <a:solidFill>
                  <a:srgbClr val="0000FF"/>
                </a:solidFill>
              </a:rPr>
              <a:t>Dis-regulated Kindergarten Student…</a:t>
            </a:r>
            <a:endParaRPr sz="3300">
              <a:solidFill>
                <a:srgbClr val="0000FF"/>
              </a:solidFill>
            </a:endParaRPr>
          </a:p>
          <a:p>
            <a:pPr marL="457200" lvl="0" indent="0" algn="l" rtl="0">
              <a:spcBef>
                <a:spcPts val="1600"/>
              </a:spcBef>
              <a:spcAft>
                <a:spcPts val="1600"/>
              </a:spcAft>
              <a:buNone/>
            </a:pPr>
            <a:r>
              <a:rPr lang="en-US" sz="3300">
                <a:solidFill>
                  <a:srgbClr val="0000FF"/>
                </a:solidFill>
              </a:rPr>
              <a:t>Prevention of Out-Placement</a:t>
            </a:r>
            <a:endParaRPr sz="3300">
              <a:solidFill>
                <a:srgbClr val="0000FF"/>
              </a:solidFill>
            </a:endParaRPr>
          </a:p>
        </p:txBody>
      </p:sp>
      <p:sp>
        <p:nvSpPr>
          <p:cNvPr id="200" name="Google Shape;200;g17334da6d79_0_42"/>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solidFill>
                  <a:schemeClr val="lt2"/>
                </a:solidFill>
                <a:latin typeface="Source Sans Pro"/>
                <a:ea typeface="Source Sans Pro"/>
                <a:cs typeface="Source Sans Pro"/>
                <a:sym typeface="Source Sans Pro"/>
              </a:rPr>
              <a:t>17</a:t>
            </a:fld>
            <a:endParaRPr>
              <a:solidFill>
                <a:schemeClr val="lt2"/>
              </a:solidFill>
              <a:latin typeface="Source Sans Pro"/>
              <a:ea typeface="Source Sans Pro"/>
              <a:cs typeface="Source Sans Pro"/>
              <a:sym typeface="Source Sans Pro"/>
            </a:endParaRPr>
          </a:p>
        </p:txBody>
      </p:sp>
      <p:pic>
        <p:nvPicPr>
          <p:cNvPr id="201" name="Google Shape;201;g17334da6d79_0_42"/>
          <p:cNvPicPr preferRelativeResize="0"/>
          <p:nvPr/>
        </p:nvPicPr>
        <p:blipFill rotWithShape="1">
          <a:blip r:embed="rId3">
            <a:alphaModFix/>
          </a:blip>
          <a:srcRect/>
          <a:stretch/>
        </p:blipFill>
        <p:spPr>
          <a:xfrm>
            <a:off x="8306850" y="3137500"/>
            <a:ext cx="2573050" cy="34307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17334da6d79_0_48"/>
          <p:cNvSpPr txBox="1">
            <a:spLocks noGrp="1"/>
          </p:cNvSpPr>
          <p:nvPr>
            <p:ph type="title"/>
          </p:nvPr>
        </p:nvSpPr>
        <p:spPr>
          <a:xfrm>
            <a:off x="415600" y="593367"/>
            <a:ext cx="11360700" cy="8313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NEC - Funding Model</a:t>
            </a:r>
            <a:endParaRPr/>
          </a:p>
        </p:txBody>
      </p:sp>
      <p:sp>
        <p:nvSpPr>
          <p:cNvPr id="207" name="Google Shape;207;g17334da6d79_0_48"/>
          <p:cNvSpPr txBox="1">
            <a:spLocks noGrp="1"/>
          </p:cNvSpPr>
          <p:nvPr>
            <p:ph type="body" idx="1"/>
          </p:nvPr>
        </p:nvSpPr>
        <p:spPr>
          <a:xfrm>
            <a:off x="415600" y="1424675"/>
            <a:ext cx="11360700" cy="5014800"/>
          </a:xfrm>
          <a:prstGeom prst="rect">
            <a:avLst/>
          </a:prstGeom>
        </p:spPr>
        <p:txBody>
          <a:bodyPr spcFirstLastPara="1" wrap="square" lIns="121900" tIns="121900" rIns="121900" bIns="121900" anchor="t" anchorCtr="0">
            <a:noAutofit/>
          </a:bodyPr>
          <a:lstStyle/>
          <a:p>
            <a:pPr marL="0" lvl="0" indent="0" algn="l" rtl="0">
              <a:lnSpc>
                <a:spcPct val="95000"/>
              </a:lnSpc>
              <a:spcBef>
                <a:spcPts val="0"/>
              </a:spcBef>
              <a:spcAft>
                <a:spcPts val="0"/>
              </a:spcAft>
              <a:buSzPts val="1018"/>
              <a:buNone/>
            </a:pPr>
            <a:r>
              <a:rPr lang="en-US" sz="2320">
                <a:solidFill>
                  <a:schemeClr val="dk1"/>
                </a:solidFill>
              </a:rPr>
              <a:t>Private grant funding (Tower Foundation, Essex County Community Foundation) enabled us to offset costs in the first year, and to expand prior to obtaining district commitments.</a:t>
            </a:r>
            <a:endParaRPr sz="2320">
              <a:solidFill>
                <a:schemeClr val="dk1"/>
              </a:solidFill>
            </a:endParaRPr>
          </a:p>
          <a:p>
            <a:pPr marL="0" lvl="0" indent="0" algn="l" rtl="0">
              <a:lnSpc>
                <a:spcPct val="95000"/>
              </a:lnSpc>
              <a:spcBef>
                <a:spcPts val="1600"/>
              </a:spcBef>
              <a:spcAft>
                <a:spcPts val="0"/>
              </a:spcAft>
              <a:buSzPts val="1018"/>
              <a:buNone/>
            </a:pPr>
            <a:r>
              <a:rPr lang="en-US" sz="2320">
                <a:solidFill>
                  <a:schemeClr val="dk1"/>
                </a:solidFill>
              </a:rPr>
              <a:t>Districts can contract for the year or pay fee for service.</a:t>
            </a:r>
            <a:endParaRPr sz="2320">
              <a:solidFill>
                <a:schemeClr val="dk1"/>
              </a:solidFill>
            </a:endParaRPr>
          </a:p>
          <a:p>
            <a:pPr marL="457200" lvl="0" indent="-377908" algn="l" rtl="0">
              <a:lnSpc>
                <a:spcPct val="95000"/>
              </a:lnSpc>
              <a:spcBef>
                <a:spcPts val="1600"/>
              </a:spcBef>
              <a:spcAft>
                <a:spcPts val="0"/>
              </a:spcAft>
              <a:buClr>
                <a:schemeClr val="dk2"/>
              </a:buClr>
              <a:buSzPts val="2351"/>
              <a:buFont typeface="Calibri"/>
              <a:buChar char="●"/>
            </a:pPr>
            <a:r>
              <a:rPr lang="en-US" sz="2351">
                <a:solidFill>
                  <a:schemeClr val="dk2"/>
                </a:solidFill>
                <a:highlight>
                  <a:srgbClr val="FFFFFF"/>
                </a:highlight>
                <a:latin typeface="Calibri"/>
                <a:ea typeface="Calibri"/>
                <a:cs typeface="Calibri"/>
                <a:sym typeface="Calibri"/>
              </a:rPr>
              <a:t>For $25,000 our clinicians can work with </a:t>
            </a:r>
            <a:r>
              <a:rPr lang="en-US" sz="2351" b="1">
                <a:solidFill>
                  <a:schemeClr val="dk2"/>
                </a:solidFill>
                <a:highlight>
                  <a:srgbClr val="FFFFFF"/>
                </a:highlight>
                <a:latin typeface="Calibri"/>
                <a:ea typeface="Calibri"/>
                <a:cs typeface="Calibri"/>
                <a:sym typeface="Calibri"/>
              </a:rPr>
              <a:t>two</a:t>
            </a:r>
            <a:r>
              <a:rPr lang="en-US" sz="2351">
                <a:solidFill>
                  <a:schemeClr val="dk2"/>
                </a:solidFill>
                <a:highlight>
                  <a:srgbClr val="FFFFFF"/>
                </a:highlight>
                <a:latin typeface="Calibri"/>
                <a:ea typeface="Calibri"/>
                <a:cs typeface="Calibri"/>
                <a:sym typeface="Calibri"/>
              </a:rPr>
              <a:t> high needs cases at any time throughout the year, and be available for additional consultation as needed.</a:t>
            </a:r>
            <a:endParaRPr sz="2351">
              <a:solidFill>
                <a:schemeClr val="dk2"/>
              </a:solidFill>
              <a:highlight>
                <a:srgbClr val="FFFFFF"/>
              </a:highlight>
              <a:latin typeface="Calibri"/>
              <a:ea typeface="Calibri"/>
              <a:cs typeface="Calibri"/>
              <a:sym typeface="Calibri"/>
            </a:endParaRPr>
          </a:p>
          <a:p>
            <a:pPr marL="457200" lvl="0" indent="-377908" algn="l" rtl="0">
              <a:lnSpc>
                <a:spcPct val="95000"/>
              </a:lnSpc>
              <a:spcBef>
                <a:spcPts val="0"/>
              </a:spcBef>
              <a:spcAft>
                <a:spcPts val="0"/>
              </a:spcAft>
              <a:buClr>
                <a:schemeClr val="dk2"/>
              </a:buClr>
              <a:buSzPts val="2351"/>
              <a:buFont typeface="Calibri"/>
              <a:buChar char="●"/>
            </a:pPr>
            <a:r>
              <a:rPr lang="en-US" sz="2351">
                <a:solidFill>
                  <a:schemeClr val="dk2"/>
                </a:solidFill>
                <a:highlight>
                  <a:srgbClr val="FFFFFF"/>
                </a:highlight>
                <a:latin typeface="Calibri"/>
                <a:ea typeface="Calibri"/>
                <a:cs typeface="Calibri"/>
                <a:sym typeface="Calibri"/>
              </a:rPr>
              <a:t>For $40,000 our clinicians can work with </a:t>
            </a:r>
            <a:r>
              <a:rPr lang="en-US" sz="2351" b="1">
                <a:solidFill>
                  <a:schemeClr val="dk2"/>
                </a:solidFill>
                <a:highlight>
                  <a:srgbClr val="FFFFFF"/>
                </a:highlight>
                <a:latin typeface="Calibri"/>
                <a:ea typeface="Calibri"/>
                <a:cs typeface="Calibri"/>
                <a:sym typeface="Calibri"/>
              </a:rPr>
              <a:t>four</a:t>
            </a:r>
            <a:r>
              <a:rPr lang="en-US" sz="2351">
                <a:solidFill>
                  <a:schemeClr val="dk2"/>
                </a:solidFill>
                <a:highlight>
                  <a:srgbClr val="FFFFFF"/>
                </a:highlight>
                <a:latin typeface="Calibri"/>
                <a:ea typeface="Calibri"/>
                <a:cs typeface="Calibri"/>
                <a:sym typeface="Calibri"/>
              </a:rPr>
              <a:t> high need cases at any time throughout the year, and be available for additional consultation as needed.</a:t>
            </a:r>
            <a:endParaRPr sz="2351">
              <a:solidFill>
                <a:schemeClr val="dk2"/>
              </a:solidFill>
              <a:highlight>
                <a:srgbClr val="FFFFFF"/>
              </a:highlight>
              <a:latin typeface="Calibri"/>
              <a:ea typeface="Calibri"/>
              <a:cs typeface="Calibri"/>
              <a:sym typeface="Calibri"/>
            </a:endParaRPr>
          </a:p>
          <a:p>
            <a:pPr marL="457200" lvl="0" indent="-377908" algn="l" rtl="0">
              <a:lnSpc>
                <a:spcPct val="95000"/>
              </a:lnSpc>
              <a:spcBef>
                <a:spcPts val="0"/>
              </a:spcBef>
              <a:spcAft>
                <a:spcPts val="0"/>
              </a:spcAft>
              <a:buClr>
                <a:schemeClr val="dk2"/>
              </a:buClr>
              <a:buSzPts val="2351"/>
              <a:buFont typeface="Calibri"/>
              <a:buChar char="●"/>
            </a:pPr>
            <a:r>
              <a:rPr lang="en-US" sz="2351">
                <a:solidFill>
                  <a:schemeClr val="dk2"/>
                </a:solidFill>
                <a:highlight>
                  <a:srgbClr val="FFFFFF"/>
                </a:highlight>
                <a:latin typeface="Calibri"/>
                <a:ea typeface="Calibri"/>
                <a:cs typeface="Calibri"/>
                <a:sym typeface="Calibri"/>
              </a:rPr>
              <a:t>Customized contract plans can be created that would additionally incorporate professional development/trainings and consultation on student mental health and trauma related issues. These plans can be individually crafted to the specific needs of your district. </a:t>
            </a:r>
            <a:endParaRPr sz="2351">
              <a:solidFill>
                <a:schemeClr val="dk2"/>
              </a:solidFill>
              <a:highlight>
                <a:srgbClr val="FFFFFF"/>
              </a:highlight>
              <a:latin typeface="Calibri"/>
              <a:ea typeface="Calibri"/>
              <a:cs typeface="Calibri"/>
              <a:sym typeface="Calibri"/>
            </a:endParaRPr>
          </a:p>
          <a:p>
            <a:pPr marL="457200" lvl="0" indent="-377908" algn="l" rtl="0">
              <a:lnSpc>
                <a:spcPct val="86999"/>
              </a:lnSpc>
              <a:spcBef>
                <a:spcPts val="0"/>
              </a:spcBef>
              <a:spcAft>
                <a:spcPts val="0"/>
              </a:spcAft>
              <a:buClr>
                <a:srgbClr val="222222"/>
              </a:buClr>
              <a:buSzPts val="2351"/>
              <a:buFont typeface="Calibri"/>
              <a:buChar char="●"/>
            </a:pPr>
            <a:r>
              <a:rPr lang="en-US" sz="2351">
                <a:solidFill>
                  <a:srgbClr val="222222"/>
                </a:solidFill>
                <a:highlight>
                  <a:srgbClr val="FFFFFF"/>
                </a:highlight>
                <a:latin typeface="Calibri"/>
                <a:ea typeface="Calibri"/>
                <a:cs typeface="Calibri"/>
                <a:sym typeface="Calibri"/>
              </a:rPr>
              <a:t>Purchase specific services at an hourly rate of $140 for member districts or $175 for non-member districts.</a:t>
            </a:r>
            <a:endParaRPr sz="2351">
              <a:solidFill>
                <a:srgbClr val="222222"/>
              </a:solidFill>
              <a:highlight>
                <a:srgbClr val="FFFFFF"/>
              </a:highlight>
              <a:latin typeface="Calibri"/>
              <a:ea typeface="Calibri"/>
              <a:cs typeface="Calibri"/>
              <a:sym typeface="Calibri"/>
            </a:endParaRPr>
          </a:p>
          <a:p>
            <a:pPr marL="0" lvl="0" indent="0" algn="l" rtl="0">
              <a:lnSpc>
                <a:spcPct val="95000"/>
              </a:lnSpc>
              <a:spcBef>
                <a:spcPts val="800"/>
              </a:spcBef>
              <a:spcAft>
                <a:spcPts val="1600"/>
              </a:spcAft>
              <a:buSzPts val="1018"/>
              <a:buNone/>
            </a:pPr>
            <a:endParaRPr sz="2682">
              <a:solidFill>
                <a:schemeClr val="dk1"/>
              </a:solidFill>
            </a:endParaRPr>
          </a:p>
        </p:txBody>
      </p:sp>
      <p:sp>
        <p:nvSpPr>
          <p:cNvPr id="208" name="Google Shape;208;g17334da6d79_0_48"/>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solidFill>
                  <a:schemeClr val="lt2"/>
                </a:solidFill>
                <a:latin typeface="Source Sans Pro"/>
                <a:ea typeface="Source Sans Pro"/>
                <a:cs typeface="Source Sans Pro"/>
                <a:sym typeface="Source Sans Pro"/>
              </a:rPr>
              <a:t>18</a:t>
            </a:fld>
            <a:endParaRPr>
              <a:solidFill>
                <a:schemeClr val="lt2"/>
              </a:solidFill>
              <a:latin typeface="Source Sans Pro"/>
              <a:ea typeface="Source Sans Pro"/>
              <a:cs typeface="Source Sans Pro"/>
              <a:sym typeface="Source Sans Pr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17334da6d79_0_54"/>
          <p:cNvSpPr txBox="1">
            <a:spLocks noGrp="1"/>
          </p:cNvSpPr>
          <p:nvPr>
            <p:ph type="title"/>
          </p:nvPr>
        </p:nvSpPr>
        <p:spPr>
          <a:xfrm>
            <a:off x="415600" y="593367"/>
            <a:ext cx="11360700" cy="8313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NEC - Expansion</a:t>
            </a:r>
            <a:endParaRPr/>
          </a:p>
          <a:p>
            <a:pPr marL="0" lvl="0" indent="0" algn="l" rtl="0">
              <a:spcBef>
                <a:spcPts val="0"/>
              </a:spcBef>
              <a:spcAft>
                <a:spcPts val="0"/>
              </a:spcAft>
              <a:buNone/>
            </a:pPr>
            <a:endParaRPr/>
          </a:p>
        </p:txBody>
      </p:sp>
      <p:sp>
        <p:nvSpPr>
          <p:cNvPr id="214" name="Google Shape;214;g17334da6d79_0_54"/>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p>
            <a:pPr marL="0" lvl="0" indent="0" algn="l" rtl="0">
              <a:spcBef>
                <a:spcPts val="0"/>
              </a:spcBef>
              <a:spcAft>
                <a:spcPts val="1600"/>
              </a:spcAft>
              <a:buNone/>
            </a:pPr>
            <a:endParaRPr/>
          </a:p>
        </p:txBody>
      </p:sp>
      <p:sp>
        <p:nvSpPr>
          <p:cNvPr id="215" name="Google Shape;215;g17334da6d79_0_54"/>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solidFill>
                  <a:schemeClr val="lt2"/>
                </a:solidFill>
                <a:latin typeface="Source Sans Pro"/>
                <a:ea typeface="Source Sans Pro"/>
                <a:cs typeface="Source Sans Pro"/>
                <a:sym typeface="Source Sans Pro"/>
              </a:rPr>
              <a:t>19</a:t>
            </a:fld>
            <a:endParaRPr>
              <a:solidFill>
                <a:schemeClr val="lt2"/>
              </a:solidFill>
              <a:latin typeface="Source Sans Pro"/>
              <a:ea typeface="Source Sans Pro"/>
              <a:cs typeface="Source Sans Pro"/>
              <a:sym typeface="Source Sans Pro"/>
            </a:endParaRPr>
          </a:p>
        </p:txBody>
      </p:sp>
      <p:graphicFrame>
        <p:nvGraphicFramePr>
          <p:cNvPr id="216" name="Google Shape;216;g17334da6d79_0_54"/>
          <p:cNvGraphicFramePr/>
          <p:nvPr/>
        </p:nvGraphicFramePr>
        <p:xfrm>
          <a:off x="662725" y="1424667"/>
          <a:ext cx="3000000" cy="3000000"/>
        </p:xfrm>
        <a:graphic>
          <a:graphicData uri="http://schemas.openxmlformats.org/drawingml/2006/table">
            <a:tbl>
              <a:tblPr>
                <a:noFill/>
                <a:tableStyleId>{BA0E8D5D-AFE0-459E-97F7-E7A8AE2900F5}</a:tableStyleId>
              </a:tblPr>
              <a:tblGrid>
                <a:gridCol w="1541425">
                  <a:extLst>
                    <a:ext uri="{9D8B030D-6E8A-4147-A177-3AD203B41FA5}">
                      <a16:colId xmlns:a16="http://schemas.microsoft.com/office/drawing/2014/main" val="20000"/>
                    </a:ext>
                  </a:extLst>
                </a:gridCol>
                <a:gridCol w="1541450">
                  <a:extLst>
                    <a:ext uri="{9D8B030D-6E8A-4147-A177-3AD203B41FA5}">
                      <a16:colId xmlns:a16="http://schemas.microsoft.com/office/drawing/2014/main" val="20001"/>
                    </a:ext>
                  </a:extLst>
                </a:gridCol>
                <a:gridCol w="1380475">
                  <a:extLst>
                    <a:ext uri="{9D8B030D-6E8A-4147-A177-3AD203B41FA5}">
                      <a16:colId xmlns:a16="http://schemas.microsoft.com/office/drawing/2014/main" val="20002"/>
                    </a:ext>
                  </a:extLst>
                </a:gridCol>
                <a:gridCol w="6113425">
                  <a:extLst>
                    <a:ext uri="{9D8B030D-6E8A-4147-A177-3AD203B41FA5}">
                      <a16:colId xmlns:a16="http://schemas.microsoft.com/office/drawing/2014/main" val="20003"/>
                    </a:ext>
                  </a:extLst>
                </a:gridCol>
              </a:tblGrid>
              <a:tr h="777675">
                <a:tc>
                  <a:txBody>
                    <a:bodyPr/>
                    <a:lstStyle/>
                    <a:p>
                      <a:pPr marL="0" lvl="0" indent="0" algn="l" rtl="0">
                        <a:spcBef>
                          <a:spcPts val="0"/>
                        </a:spcBef>
                        <a:spcAft>
                          <a:spcPts val="0"/>
                        </a:spcAft>
                        <a:buNone/>
                      </a:pPr>
                      <a:r>
                        <a:rPr lang="en-US" sz="1800" b="1">
                          <a:solidFill>
                            <a:schemeClr val="dk1"/>
                          </a:solidFill>
                        </a:rPr>
                        <a:t>Year</a:t>
                      </a:r>
                      <a:endParaRPr sz="1800" b="1">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800" b="1">
                          <a:solidFill>
                            <a:schemeClr val="dk1"/>
                          </a:solidFill>
                        </a:rPr>
                        <a:t>Referrals</a:t>
                      </a:r>
                      <a:endParaRPr sz="1800" b="1">
                        <a:solidFill>
                          <a:schemeClr val="dk1"/>
                        </a:solidFill>
                      </a:endParaRPr>
                    </a:p>
                  </a:txBody>
                  <a:tcPr marL="91425" marR="91425" marT="91425" marB="91425">
                    <a:lnL w="9525" cap="flat" cmpd="sng">
                      <a:solidFill>
                        <a:srgbClr val="9E9E9E"/>
                      </a:solidFill>
                      <a:prstDash val="solid"/>
                      <a:round/>
                      <a:headEnd type="none" w="sm" len="sm"/>
                      <a:tailEnd type="none" w="sm" len="sm"/>
                    </a:lnL>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800" b="1">
                          <a:solidFill>
                            <a:schemeClr val="dk1"/>
                          </a:solidFill>
                        </a:rPr>
                        <a:t>Number of Districts</a:t>
                      </a:r>
                      <a:endParaRPr sz="1800" b="1">
                        <a:solidFill>
                          <a:schemeClr val="dk1"/>
                        </a:solidFill>
                      </a:endParaRPr>
                    </a:p>
                  </a:txBody>
                  <a:tcPr marL="91425" marR="91425" marT="91425" marB="91425">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800" b="1">
                          <a:solidFill>
                            <a:schemeClr val="dk1"/>
                          </a:solidFill>
                        </a:rPr>
                        <a:t>Other Comments</a:t>
                      </a:r>
                      <a:endParaRPr sz="1800" b="1">
                        <a:solidFill>
                          <a:schemeClr val="dk1"/>
                        </a:solidFill>
                      </a:endParaRPr>
                    </a:p>
                  </a:txBody>
                  <a:tcPr marL="91425" marR="91425" marT="91425" marB="91425">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599450">
                <a:tc>
                  <a:txBody>
                    <a:bodyPr/>
                    <a:lstStyle/>
                    <a:p>
                      <a:pPr marL="0" lvl="0" indent="0" algn="l" rtl="0">
                        <a:spcBef>
                          <a:spcPts val="0"/>
                        </a:spcBef>
                        <a:spcAft>
                          <a:spcPts val="0"/>
                        </a:spcAft>
                        <a:buNone/>
                      </a:pPr>
                      <a:r>
                        <a:rPr lang="en-US" sz="1800" b="1">
                          <a:solidFill>
                            <a:schemeClr val="dk1"/>
                          </a:solidFill>
                        </a:rPr>
                        <a:t>2019 Pilot</a:t>
                      </a:r>
                      <a:endParaRPr sz="1800" b="1">
                        <a:solidFill>
                          <a:schemeClr val="dk1"/>
                        </a:solidFill>
                      </a:endParaRPr>
                    </a:p>
                  </a:txBody>
                  <a:tcPr marL="91425" marR="91425" marT="91425" marB="91425">
                    <a:lnR w="12700" cap="flat" cmpd="sng">
                      <a:solidFill>
                        <a:srgbClr val="000000"/>
                      </a:solidFill>
                      <a:prstDash val="solid"/>
                      <a:round/>
                      <a:headEnd type="none" w="sm" len="sm"/>
                      <a:tailEnd type="none" w="sm" len="sm"/>
                    </a:lnR>
                    <a:lnT w="9525" cap="flat" cmpd="sng">
                      <a:solidFill>
                        <a:srgbClr val="9E9E9E"/>
                      </a:solidFill>
                      <a:prstDash val="solid"/>
                      <a:round/>
                      <a:headEnd type="none" w="sm" len="sm"/>
                      <a:tailEnd type="none" w="sm" len="sm"/>
                    </a:lnT>
                  </a:tcPr>
                </a:tc>
                <a:tc>
                  <a:txBody>
                    <a:bodyPr/>
                    <a:lstStyle/>
                    <a:p>
                      <a:pPr marL="0" lvl="0" indent="0" algn="l" rtl="0">
                        <a:lnSpc>
                          <a:spcPct val="115000"/>
                        </a:lnSpc>
                        <a:spcBef>
                          <a:spcPts val="1200"/>
                        </a:spcBef>
                        <a:spcAft>
                          <a:spcPts val="0"/>
                        </a:spcAft>
                        <a:buNone/>
                      </a:pPr>
                      <a:r>
                        <a:rPr lang="en-US" sz="2500" b="1">
                          <a:solidFill>
                            <a:schemeClr val="dk1"/>
                          </a:solidFill>
                        </a:rPr>
                        <a:t>16</a:t>
                      </a:r>
                      <a:endParaRPr sz="2500" b="1">
                        <a:solidFill>
                          <a:schemeClr val="dk1"/>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2500" b="1">
                          <a:solidFill>
                            <a:schemeClr val="dk1"/>
                          </a:solidFill>
                        </a:rPr>
                        <a:t>5</a:t>
                      </a:r>
                      <a:endParaRPr sz="2500" b="1">
                        <a:solidFill>
                          <a:schemeClr val="dk1"/>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b="1">
                          <a:solidFill>
                            <a:schemeClr val="dk1"/>
                          </a:solidFill>
                        </a:rPr>
                        <a:t> </a:t>
                      </a:r>
                      <a:endParaRPr b="1">
                        <a:solidFill>
                          <a:schemeClr val="dk1"/>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99450">
                <a:tc>
                  <a:txBody>
                    <a:bodyPr/>
                    <a:lstStyle/>
                    <a:p>
                      <a:pPr marL="0" lvl="0" indent="0" algn="l" rtl="0">
                        <a:spcBef>
                          <a:spcPts val="0"/>
                        </a:spcBef>
                        <a:spcAft>
                          <a:spcPts val="0"/>
                        </a:spcAft>
                        <a:buNone/>
                      </a:pPr>
                      <a:r>
                        <a:rPr lang="en-US" sz="1800" b="1">
                          <a:solidFill>
                            <a:schemeClr val="dk1"/>
                          </a:solidFill>
                        </a:rPr>
                        <a:t>2019-2020</a:t>
                      </a:r>
                      <a:endParaRPr sz="1800" b="1">
                        <a:solidFill>
                          <a:schemeClr val="dk1"/>
                        </a:solidFill>
                      </a:endParaRPr>
                    </a:p>
                  </a:txBody>
                  <a:tcPr marL="91425" marR="91425" marT="91425" marB="91425">
                    <a:lnR w="12700" cap="flat" cmpd="sng">
                      <a:solidFill>
                        <a:srgbClr val="000000"/>
                      </a:solidFill>
                      <a:prstDash val="solid"/>
                      <a:round/>
                      <a:headEnd type="none" w="sm" len="sm"/>
                      <a:tailEnd type="none" w="sm" len="sm"/>
                    </a:lnR>
                  </a:tcPr>
                </a:tc>
                <a:tc>
                  <a:txBody>
                    <a:bodyPr/>
                    <a:lstStyle/>
                    <a:p>
                      <a:pPr marL="0" lvl="0" indent="0" algn="l" rtl="0">
                        <a:lnSpc>
                          <a:spcPct val="115000"/>
                        </a:lnSpc>
                        <a:spcBef>
                          <a:spcPts val="1200"/>
                        </a:spcBef>
                        <a:spcAft>
                          <a:spcPts val="0"/>
                        </a:spcAft>
                        <a:buNone/>
                      </a:pPr>
                      <a:r>
                        <a:rPr lang="en-US" sz="2500" b="1">
                          <a:solidFill>
                            <a:schemeClr val="dk1"/>
                          </a:solidFill>
                        </a:rPr>
                        <a:t>25</a:t>
                      </a:r>
                      <a:endParaRPr sz="2500" b="1">
                        <a:solidFill>
                          <a:schemeClr val="dk1"/>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2500" b="1">
                          <a:solidFill>
                            <a:schemeClr val="dk1"/>
                          </a:solidFill>
                        </a:rPr>
                        <a:t>9</a:t>
                      </a:r>
                      <a:endParaRPr sz="2500" b="1">
                        <a:solidFill>
                          <a:schemeClr val="dk1"/>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b="1">
                          <a:solidFill>
                            <a:schemeClr val="dk1"/>
                          </a:solidFill>
                        </a:rPr>
                        <a:t> </a:t>
                      </a:r>
                      <a:endParaRPr b="1">
                        <a:solidFill>
                          <a:schemeClr val="dk1"/>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99450">
                <a:tc>
                  <a:txBody>
                    <a:bodyPr/>
                    <a:lstStyle/>
                    <a:p>
                      <a:pPr marL="0" lvl="0" indent="0" algn="l" rtl="0">
                        <a:spcBef>
                          <a:spcPts val="0"/>
                        </a:spcBef>
                        <a:spcAft>
                          <a:spcPts val="0"/>
                        </a:spcAft>
                        <a:buNone/>
                      </a:pPr>
                      <a:r>
                        <a:rPr lang="en-US" sz="1800" b="1">
                          <a:solidFill>
                            <a:schemeClr val="dk1"/>
                          </a:solidFill>
                        </a:rPr>
                        <a:t>2020-2021</a:t>
                      </a:r>
                      <a:endParaRPr sz="1800" b="1">
                        <a:solidFill>
                          <a:schemeClr val="dk1"/>
                        </a:solidFill>
                      </a:endParaRPr>
                    </a:p>
                  </a:txBody>
                  <a:tcPr marL="91425" marR="91425" marT="91425" marB="91425">
                    <a:lnR w="12700" cap="flat" cmpd="sng">
                      <a:solidFill>
                        <a:srgbClr val="000000"/>
                      </a:solidFill>
                      <a:prstDash val="solid"/>
                      <a:round/>
                      <a:headEnd type="none" w="sm" len="sm"/>
                      <a:tailEnd type="none" w="sm" len="sm"/>
                    </a:lnR>
                  </a:tcPr>
                </a:tc>
                <a:tc>
                  <a:txBody>
                    <a:bodyPr/>
                    <a:lstStyle/>
                    <a:p>
                      <a:pPr marL="0" lvl="0" indent="0" algn="l" rtl="0">
                        <a:lnSpc>
                          <a:spcPct val="115000"/>
                        </a:lnSpc>
                        <a:spcBef>
                          <a:spcPts val="1200"/>
                        </a:spcBef>
                        <a:spcAft>
                          <a:spcPts val="0"/>
                        </a:spcAft>
                        <a:buNone/>
                      </a:pPr>
                      <a:r>
                        <a:rPr lang="en-US" sz="2500" b="1">
                          <a:solidFill>
                            <a:schemeClr val="dk1"/>
                          </a:solidFill>
                        </a:rPr>
                        <a:t>29</a:t>
                      </a:r>
                      <a:endParaRPr sz="2500" b="1">
                        <a:solidFill>
                          <a:schemeClr val="dk1"/>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2500" b="1">
                          <a:solidFill>
                            <a:schemeClr val="dk1"/>
                          </a:solidFill>
                        </a:rPr>
                        <a:t>8</a:t>
                      </a:r>
                      <a:endParaRPr sz="2500" b="1">
                        <a:solidFill>
                          <a:schemeClr val="dk1"/>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b="1">
                          <a:solidFill>
                            <a:schemeClr val="dk1"/>
                          </a:solidFill>
                        </a:rPr>
                        <a:t> </a:t>
                      </a:r>
                      <a:endParaRPr b="1">
                        <a:solidFill>
                          <a:schemeClr val="dk1"/>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99450">
                <a:tc>
                  <a:txBody>
                    <a:bodyPr/>
                    <a:lstStyle/>
                    <a:p>
                      <a:pPr marL="0" lvl="0" indent="0" algn="l" rtl="0">
                        <a:spcBef>
                          <a:spcPts val="0"/>
                        </a:spcBef>
                        <a:spcAft>
                          <a:spcPts val="0"/>
                        </a:spcAft>
                        <a:buNone/>
                      </a:pPr>
                      <a:r>
                        <a:rPr lang="en-US" sz="1800" b="1">
                          <a:solidFill>
                            <a:schemeClr val="dk1"/>
                          </a:solidFill>
                        </a:rPr>
                        <a:t>2021-2022</a:t>
                      </a:r>
                      <a:endParaRPr sz="1800" b="1">
                        <a:solidFill>
                          <a:schemeClr val="dk1"/>
                        </a:solidFill>
                      </a:endParaRPr>
                    </a:p>
                  </a:txBody>
                  <a:tcPr marL="91425" marR="91425" marT="91425" marB="91425">
                    <a:lnR w="12700" cap="flat" cmpd="sng">
                      <a:solidFill>
                        <a:srgbClr val="000000"/>
                      </a:solidFill>
                      <a:prstDash val="solid"/>
                      <a:round/>
                      <a:headEnd type="none" w="sm" len="sm"/>
                      <a:tailEnd type="none" w="sm" len="sm"/>
                    </a:lnR>
                  </a:tcPr>
                </a:tc>
                <a:tc>
                  <a:txBody>
                    <a:bodyPr/>
                    <a:lstStyle/>
                    <a:p>
                      <a:pPr marL="0" lvl="0" indent="0" algn="l" rtl="0">
                        <a:lnSpc>
                          <a:spcPct val="115000"/>
                        </a:lnSpc>
                        <a:spcBef>
                          <a:spcPts val="1200"/>
                        </a:spcBef>
                        <a:spcAft>
                          <a:spcPts val="0"/>
                        </a:spcAft>
                        <a:buNone/>
                      </a:pPr>
                      <a:r>
                        <a:rPr lang="en-US" sz="2500" b="1">
                          <a:solidFill>
                            <a:schemeClr val="dk1"/>
                          </a:solidFill>
                        </a:rPr>
                        <a:t>48</a:t>
                      </a:r>
                      <a:endParaRPr sz="2500" b="1">
                        <a:solidFill>
                          <a:schemeClr val="dk1"/>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2500" b="1">
                          <a:solidFill>
                            <a:schemeClr val="dk1"/>
                          </a:solidFill>
                        </a:rPr>
                        <a:t>9</a:t>
                      </a:r>
                      <a:endParaRPr sz="2500" b="1">
                        <a:solidFill>
                          <a:schemeClr val="dk1"/>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b="1">
                          <a:solidFill>
                            <a:schemeClr val="dk1"/>
                          </a:solidFill>
                        </a:rPr>
                        <a:t>Districts requesting PD</a:t>
                      </a:r>
                      <a:endParaRPr b="1">
                        <a:solidFill>
                          <a:schemeClr val="dk1"/>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1689850">
                <a:tc>
                  <a:txBody>
                    <a:bodyPr/>
                    <a:lstStyle/>
                    <a:p>
                      <a:pPr marL="0" lvl="0" indent="0" algn="l" rtl="0">
                        <a:spcBef>
                          <a:spcPts val="0"/>
                        </a:spcBef>
                        <a:spcAft>
                          <a:spcPts val="0"/>
                        </a:spcAft>
                        <a:buNone/>
                      </a:pPr>
                      <a:r>
                        <a:rPr lang="en-US" sz="1800" b="1">
                          <a:solidFill>
                            <a:schemeClr val="dk1"/>
                          </a:solidFill>
                        </a:rPr>
                        <a:t>2022-2023</a:t>
                      </a:r>
                      <a:endParaRPr sz="1800" b="1">
                        <a:solidFill>
                          <a:schemeClr val="dk1"/>
                        </a:solidFill>
                      </a:endParaRPr>
                    </a:p>
                  </a:txBody>
                  <a:tcPr marL="91425" marR="91425" marT="91425" marB="91425">
                    <a:lnR w="12700" cap="flat" cmpd="sng">
                      <a:solidFill>
                        <a:srgbClr val="000000"/>
                      </a:solidFill>
                      <a:prstDash val="solid"/>
                      <a:round/>
                      <a:headEnd type="none" w="sm" len="sm"/>
                      <a:tailEnd type="none" w="sm" len="sm"/>
                    </a:lnR>
                  </a:tcPr>
                </a:tc>
                <a:tc>
                  <a:txBody>
                    <a:bodyPr/>
                    <a:lstStyle/>
                    <a:p>
                      <a:pPr marL="0" lvl="0" indent="0" algn="l" rtl="0">
                        <a:lnSpc>
                          <a:spcPct val="115000"/>
                        </a:lnSpc>
                        <a:spcBef>
                          <a:spcPts val="1200"/>
                        </a:spcBef>
                        <a:spcAft>
                          <a:spcPts val="0"/>
                        </a:spcAft>
                        <a:buNone/>
                      </a:pPr>
                      <a:r>
                        <a:rPr lang="en-US" sz="2500" b="1">
                          <a:solidFill>
                            <a:schemeClr val="dk1"/>
                          </a:solidFill>
                        </a:rPr>
                        <a:t>23 (in 2 months)</a:t>
                      </a:r>
                      <a:endParaRPr sz="2500" b="1">
                        <a:solidFill>
                          <a:schemeClr val="dk1"/>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2500" b="1">
                          <a:solidFill>
                            <a:schemeClr val="dk1"/>
                          </a:solidFill>
                        </a:rPr>
                        <a:t>7</a:t>
                      </a:r>
                      <a:endParaRPr sz="2500" b="1">
                        <a:solidFill>
                          <a:schemeClr val="dk1"/>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b="1">
                          <a:solidFill>
                            <a:schemeClr val="dk1"/>
                          </a:solidFill>
                        </a:rPr>
                        <a:t>Two districts didn’t renew contract but are purchasing as needed.</a:t>
                      </a:r>
                      <a:endParaRPr b="1">
                        <a:solidFill>
                          <a:schemeClr val="dk1"/>
                        </a:solidFill>
                      </a:endParaRPr>
                    </a:p>
                    <a:p>
                      <a:pPr marL="0" lvl="0" indent="0" algn="l" rtl="0">
                        <a:lnSpc>
                          <a:spcPct val="115000"/>
                        </a:lnSpc>
                        <a:spcBef>
                          <a:spcPts val="1200"/>
                        </a:spcBef>
                        <a:spcAft>
                          <a:spcPts val="0"/>
                        </a:spcAft>
                        <a:buNone/>
                      </a:pPr>
                      <a:r>
                        <a:rPr lang="en-US" b="1">
                          <a:solidFill>
                            <a:schemeClr val="dk1"/>
                          </a:solidFill>
                        </a:rPr>
                        <a:t>Several districts increased the level of their contract.</a:t>
                      </a:r>
                      <a:endParaRPr b="1">
                        <a:solidFill>
                          <a:schemeClr val="dk1"/>
                        </a:solidFill>
                      </a:endParaRPr>
                    </a:p>
                    <a:p>
                      <a:pPr marL="0" lvl="0" indent="0" algn="l" rtl="0">
                        <a:lnSpc>
                          <a:spcPct val="115000"/>
                        </a:lnSpc>
                        <a:spcBef>
                          <a:spcPts val="1200"/>
                        </a:spcBef>
                        <a:spcAft>
                          <a:spcPts val="0"/>
                        </a:spcAft>
                        <a:buNone/>
                      </a:pPr>
                      <a:r>
                        <a:rPr lang="en-US" b="1">
                          <a:solidFill>
                            <a:schemeClr val="dk1"/>
                          </a:solidFill>
                        </a:rPr>
                        <a:t>Three new districts are considering joining.</a:t>
                      </a:r>
                      <a:endParaRPr b="1">
                        <a:solidFill>
                          <a:schemeClr val="dk1"/>
                        </a:solidFill>
                      </a:endParaRPr>
                    </a:p>
                    <a:p>
                      <a:pPr marL="0" lvl="0" indent="0" algn="l" rtl="0">
                        <a:lnSpc>
                          <a:spcPct val="115000"/>
                        </a:lnSpc>
                        <a:spcBef>
                          <a:spcPts val="1200"/>
                        </a:spcBef>
                        <a:spcAft>
                          <a:spcPts val="0"/>
                        </a:spcAft>
                        <a:buNone/>
                      </a:pPr>
                      <a:r>
                        <a:rPr lang="en-US" b="1">
                          <a:solidFill>
                            <a:schemeClr val="dk1"/>
                          </a:solidFill>
                        </a:rPr>
                        <a:t>More PD is being requested.</a:t>
                      </a:r>
                      <a:endParaRPr b="1">
                        <a:solidFill>
                          <a:schemeClr val="dk1"/>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g17334da6d79_0_0"/>
          <p:cNvSpPr txBox="1">
            <a:spLocks noGrp="1"/>
          </p:cNvSpPr>
          <p:nvPr>
            <p:ph type="title"/>
          </p:nvPr>
        </p:nvSpPr>
        <p:spPr>
          <a:xfrm>
            <a:off x="415600" y="593367"/>
            <a:ext cx="11360700" cy="831300"/>
          </a:xfrm>
          <a:prstGeom prst="rect">
            <a:avLst/>
          </a:prstGeom>
        </p:spPr>
        <p:txBody>
          <a:bodyPr spcFirstLastPara="1" wrap="square" lIns="121900" tIns="121900" rIns="121900" bIns="121900" anchor="t" anchorCtr="0">
            <a:normAutofit/>
          </a:bodyPr>
          <a:lstStyle/>
          <a:p>
            <a:pPr marL="0" lvl="0" indent="0" algn="ctr" rtl="0">
              <a:lnSpc>
                <a:spcPct val="90000"/>
              </a:lnSpc>
              <a:spcBef>
                <a:spcPts val="0"/>
              </a:spcBef>
              <a:spcAft>
                <a:spcPts val="0"/>
              </a:spcAft>
              <a:buClr>
                <a:srgbClr val="000000"/>
              </a:buClr>
              <a:buSzPts val="1800"/>
              <a:buFont typeface="Arial"/>
              <a:buNone/>
            </a:pPr>
            <a:r>
              <a:rPr lang="en-US"/>
              <a:t>Why Family Success?</a:t>
            </a:r>
            <a:endParaRPr/>
          </a:p>
        </p:txBody>
      </p:sp>
      <p:sp>
        <p:nvSpPr>
          <p:cNvPr id="73" name="Google Shape;73;g17334da6d79_0_0"/>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lnSpcReduction="10000"/>
          </a:bodyPr>
          <a:lstStyle/>
          <a:p>
            <a:pPr marL="609600" lvl="0" indent="-517525" algn="l" rtl="0">
              <a:spcBef>
                <a:spcPts val="0"/>
              </a:spcBef>
              <a:spcAft>
                <a:spcPts val="0"/>
              </a:spcAft>
              <a:buClr>
                <a:srgbClr val="101010"/>
              </a:buClr>
              <a:buSzPts val="3350"/>
              <a:buChar char="●"/>
            </a:pPr>
            <a:r>
              <a:rPr lang="en-US" sz="3350">
                <a:solidFill>
                  <a:srgbClr val="101010"/>
                </a:solidFill>
              </a:rPr>
              <a:t>As we emerge from the Pandemic, we are seeing an unprecedented level of need.</a:t>
            </a:r>
            <a:endParaRPr sz="3350">
              <a:solidFill>
                <a:srgbClr val="101010"/>
              </a:solidFill>
            </a:endParaRPr>
          </a:p>
          <a:p>
            <a:pPr marL="609600" lvl="0" indent="-517525" algn="l" rtl="0">
              <a:spcBef>
                <a:spcPts val="0"/>
              </a:spcBef>
              <a:spcAft>
                <a:spcPts val="0"/>
              </a:spcAft>
              <a:buClr>
                <a:srgbClr val="101010"/>
              </a:buClr>
              <a:buSzPts val="3350"/>
              <a:buChar char="●"/>
            </a:pPr>
            <a:r>
              <a:rPr lang="en-US" sz="3350">
                <a:solidFill>
                  <a:srgbClr val="101010"/>
                </a:solidFill>
              </a:rPr>
              <a:t>Family Success Partnerships and Wraparound Programs provide a cost-effective way to help districts support families and students with the greatest need.</a:t>
            </a:r>
            <a:endParaRPr sz="3350">
              <a:solidFill>
                <a:srgbClr val="101010"/>
              </a:solidFill>
            </a:endParaRPr>
          </a:p>
          <a:p>
            <a:pPr marL="609600" lvl="0" indent="-517525" algn="l" rtl="0">
              <a:spcBef>
                <a:spcPts val="0"/>
              </a:spcBef>
              <a:spcAft>
                <a:spcPts val="0"/>
              </a:spcAft>
              <a:buClr>
                <a:srgbClr val="101010"/>
              </a:buClr>
              <a:buSzPts val="3350"/>
              <a:buChar char="●"/>
            </a:pPr>
            <a:r>
              <a:rPr lang="en-US" sz="3350">
                <a:solidFill>
                  <a:srgbClr val="101010"/>
                </a:solidFill>
              </a:rPr>
              <a:t>Family Success Partnerships put families at the center, and are able to provide “out of the box” supports that are not typically part of what a district can offer. </a:t>
            </a:r>
            <a:endParaRPr/>
          </a:p>
        </p:txBody>
      </p:sp>
      <p:sp>
        <p:nvSpPr>
          <p:cNvPr id="74" name="Google Shape;74;g17334da6d79_0_0"/>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solidFill>
                  <a:schemeClr val="lt2"/>
                </a:solidFill>
                <a:latin typeface="Source Sans Pro"/>
                <a:ea typeface="Source Sans Pro"/>
                <a:cs typeface="Source Sans Pro"/>
                <a:sym typeface="Source Sans Pro"/>
              </a:rPr>
              <a:t>2</a:t>
            </a:fld>
            <a:endParaRPr>
              <a:solidFill>
                <a:schemeClr val="lt2"/>
              </a:solidFill>
              <a:latin typeface="Source Sans Pro"/>
              <a:ea typeface="Source Sans Pro"/>
              <a:cs typeface="Source Sans Pro"/>
              <a:sym typeface="Source Sans Pr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17334da6d79_0_90"/>
          <p:cNvSpPr txBox="1">
            <a:spLocks noGrp="1"/>
          </p:cNvSpPr>
          <p:nvPr>
            <p:ph type="title"/>
          </p:nvPr>
        </p:nvSpPr>
        <p:spPr>
          <a:xfrm>
            <a:off x="415600" y="593367"/>
            <a:ext cx="11360700" cy="8313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READS - Case Study</a:t>
            </a:r>
            <a:endParaRPr/>
          </a:p>
        </p:txBody>
      </p:sp>
      <p:sp>
        <p:nvSpPr>
          <p:cNvPr id="222" name="Google Shape;222;g17334da6d79_0_90"/>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fontScale="92500" lnSpcReduction="20000"/>
          </a:bodyPr>
          <a:lstStyle/>
          <a:p>
            <a:pPr marL="0" lvl="0" indent="0" algn="l" rtl="0">
              <a:spcBef>
                <a:spcPts val="0"/>
              </a:spcBef>
              <a:spcAft>
                <a:spcPts val="0"/>
              </a:spcAft>
              <a:buNone/>
            </a:pPr>
            <a:r>
              <a:rPr lang="en-US" i="1" u="sng"/>
              <a:t>Initial Referral:</a:t>
            </a:r>
            <a:r>
              <a:rPr lang="en-US"/>
              <a:t> Student was nearing graduation, lacked a post-graduation plan, and his school performance was declining.  School team was unsure of cause of shift in this student’s presentation and parent was not responsive to school’s outreach.</a:t>
            </a:r>
            <a:endParaRPr/>
          </a:p>
          <a:p>
            <a:pPr marL="457200" lvl="0" indent="-356869" algn="l" rtl="0">
              <a:spcBef>
                <a:spcPts val="1600"/>
              </a:spcBef>
              <a:spcAft>
                <a:spcPts val="0"/>
              </a:spcAft>
              <a:buSzPct val="100000"/>
              <a:buChar char="❖"/>
            </a:pPr>
            <a:r>
              <a:rPr lang="en-US" sz="2183" i="1" u="sng"/>
              <a:t>Unidentified barriers:</a:t>
            </a:r>
            <a:endParaRPr sz="2183" i="1" u="sng"/>
          </a:p>
          <a:p>
            <a:pPr marL="1828800" lvl="1" indent="-346551" algn="l" rtl="0">
              <a:spcBef>
                <a:spcPts val="0"/>
              </a:spcBef>
              <a:spcAft>
                <a:spcPts val="0"/>
              </a:spcAft>
              <a:buSzPct val="100000"/>
              <a:buChar char="-"/>
            </a:pPr>
            <a:r>
              <a:rPr lang="en-US" sz="2008"/>
              <a:t>Family lacked basic resources (beds, furniture, heat, etc.) &amp;  did not seek assistance with these needs due to fear of judgement.</a:t>
            </a:r>
            <a:endParaRPr sz="2008"/>
          </a:p>
          <a:p>
            <a:pPr marL="1828800" lvl="1" indent="-346551" algn="l" rtl="0">
              <a:spcBef>
                <a:spcPts val="0"/>
              </a:spcBef>
              <a:spcAft>
                <a:spcPts val="0"/>
              </a:spcAft>
              <a:buSzPct val="100000"/>
              <a:buChar char="-"/>
            </a:pPr>
            <a:r>
              <a:rPr lang="en-US" sz="2008"/>
              <a:t>Parental lacked knowledge of systems of support for her son post graduation and possessed limited skills to independently navigate systems</a:t>
            </a:r>
            <a:endParaRPr sz="2008"/>
          </a:p>
          <a:p>
            <a:pPr marL="457200" lvl="0" indent="-369570" algn="l" rtl="0">
              <a:spcBef>
                <a:spcPts val="0"/>
              </a:spcBef>
              <a:spcAft>
                <a:spcPts val="0"/>
              </a:spcAft>
              <a:buSzPct val="109901"/>
              <a:buChar char="❖"/>
            </a:pPr>
            <a:r>
              <a:rPr lang="en-US" sz="2183"/>
              <a:t> </a:t>
            </a:r>
            <a:r>
              <a:rPr lang="en-US" sz="2183" i="1" u="sng"/>
              <a:t>Outcomes with FSP Support</a:t>
            </a:r>
            <a:r>
              <a:rPr lang="en-US" sz="2183"/>
              <a:t>: </a:t>
            </a:r>
            <a:r>
              <a:rPr lang="en-US"/>
              <a:t>  </a:t>
            </a:r>
            <a:endParaRPr/>
          </a:p>
          <a:p>
            <a:pPr marL="1828800" lvl="1" indent="-346551" algn="l" rtl="0">
              <a:spcBef>
                <a:spcPts val="0"/>
              </a:spcBef>
              <a:spcAft>
                <a:spcPts val="0"/>
              </a:spcAft>
              <a:buSzPct val="100000"/>
              <a:buChar char="-"/>
            </a:pPr>
            <a:r>
              <a:rPr lang="en-US" sz="2008"/>
              <a:t>FSP clinician connected with community resources to provide family with beds, mattresses, furniture, heating assistance, and food assistance.</a:t>
            </a:r>
            <a:endParaRPr sz="2008"/>
          </a:p>
          <a:p>
            <a:pPr marL="1828800" lvl="1" indent="-346551" algn="l" rtl="0">
              <a:spcBef>
                <a:spcPts val="0"/>
              </a:spcBef>
              <a:spcAft>
                <a:spcPts val="0"/>
              </a:spcAft>
              <a:buSzPct val="100000"/>
              <a:buChar char="-"/>
            </a:pPr>
            <a:r>
              <a:rPr lang="en-US" sz="2008"/>
              <a:t>Connected student with MassRehab </a:t>
            </a:r>
            <a:endParaRPr sz="2008"/>
          </a:p>
          <a:p>
            <a:pPr marL="1828800" lvl="1" indent="-346551" algn="l" rtl="0">
              <a:spcBef>
                <a:spcPts val="0"/>
              </a:spcBef>
              <a:spcAft>
                <a:spcPts val="0"/>
              </a:spcAft>
              <a:buSzPct val="100000"/>
              <a:buChar char="-"/>
            </a:pPr>
            <a:r>
              <a:rPr lang="en-US" sz="2008"/>
              <a:t>Empowered mother to become self-reliant and capable of                                                          navigating systems to provide for her self and family</a:t>
            </a:r>
            <a:endParaRPr sz="2008"/>
          </a:p>
        </p:txBody>
      </p:sp>
      <p:sp>
        <p:nvSpPr>
          <p:cNvPr id="223" name="Google Shape;223;g17334da6d79_0_90"/>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solidFill>
                  <a:schemeClr val="lt2"/>
                </a:solidFill>
                <a:latin typeface="Source Sans Pro"/>
                <a:ea typeface="Source Sans Pro"/>
                <a:cs typeface="Source Sans Pro"/>
                <a:sym typeface="Source Sans Pro"/>
              </a:rPr>
              <a:t>20</a:t>
            </a:fld>
            <a:endParaRPr>
              <a:solidFill>
                <a:schemeClr val="lt2"/>
              </a:solidFill>
              <a:latin typeface="Source Sans Pro"/>
              <a:ea typeface="Source Sans Pro"/>
              <a:cs typeface="Source Sans Pro"/>
              <a:sym typeface="Source Sans Pro"/>
            </a:endParaRPr>
          </a:p>
        </p:txBody>
      </p:sp>
      <p:pic>
        <p:nvPicPr>
          <p:cNvPr id="224" name="Google Shape;224;g17334da6d79_0_90"/>
          <p:cNvPicPr preferRelativeResize="0"/>
          <p:nvPr/>
        </p:nvPicPr>
        <p:blipFill rotWithShape="1">
          <a:blip r:embed="rId3">
            <a:alphaModFix/>
          </a:blip>
          <a:srcRect/>
          <a:stretch/>
        </p:blipFill>
        <p:spPr>
          <a:xfrm>
            <a:off x="8803913" y="4883626"/>
            <a:ext cx="2684350" cy="178303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17334da6d79_0_96"/>
          <p:cNvSpPr txBox="1">
            <a:spLocks noGrp="1"/>
          </p:cNvSpPr>
          <p:nvPr>
            <p:ph type="title"/>
          </p:nvPr>
        </p:nvSpPr>
        <p:spPr>
          <a:xfrm>
            <a:off x="415600" y="593367"/>
            <a:ext cx="11360700" cy="8313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READS - Funding Model</a:t>
            </a:r>
            <a:endParaRPr/>
          </a:p>
          <a:p>
            <a:pPr marL="457200" lvl="0" indent="-375285" algn="l" rtl="0">
              <a:lnSpc>
                <a:spcPct val="115000"/>
              </a:lnSpc>
              <a:spcBef>
                <a:spcPts val="0"/>
              </a:spcBef>
              <a:spcAft>
                <a:spcPts val="0"/>
              </a:spcAft>
              <a:buClr>
                <a:schemeClr val="lt2"/>
              </a:buClr>
              <a:buSzPct val="100000"/>
              <a:buFont typeface="Source Sans Pro"/>
              <a:buChar char="-"/>
            </a:pPr>
            <a:r>
              <a:rPr lang="en-US" sz="2566" b="0">
                <a:solidFill>
                  <a:schemeClr val="lt2"/>
                </a:solidFill>
                <a:latin typeface="Source Sans Pro"/>
                <a:ea typeface="Source Sans Pro"/>
                <a:cs typeface="Source Sans Pro"/>
                <a:sym typeface="Source Sans Pro"/>
              </a:rPr>
              <a:t>District Funded through purchase of Family Slots for the school year. </a:t>
            </a:r>
            <a:endParaRPr sz="4666"/>
          </a:p>
        </p:txBody>
      </p:sp>
      <p:sp>
        <p:nvSpPr>
          <p:cNvPr id="230" name="Google Shape;230;g17334da6d79_0_96"/>
          <p:cNvSpPr txBox="1">
            <a:spLocks noGrp="1"/>
          </p:cNvSpPr>
          <p:nvPr>
            <p:ph type="body" idx="1"/>
          </p:nvPr>
        </p:nvSpPr>
        <p:spPr>
          <a:xfrm>
            <a:off x="415600" y="1989258"/>
            <a:ext cx="5333100" cy="4555200"/>
          </a:xfrm>
          <a:prstGeom prst="rect">
            <a:avLst/>
          </a:prstGeom>
        </p:spPr>
        <p:txBody>
          <a:bodyPr spcFirstLastPara="1" wrap="square" lIns="121900" tIns="121900" rIns="121900" bIns="121900" anchor="t" anchorCtr="0">
            <a:normAutofit fontScale="92500"/>
          </a:bodyPr>
          <a:lstStyle/>
          <a:p>
            <a:pPr marL="0" lvl="0" indent="0" algn="l" rtl="0">
              <a:spcBef>
                <a:spcPts val="0"/>
              </a:spcBef>
              <a:spcAft>
                <a:spcPts val="0"/>
              </a:spcAft>
              <a:buNone/>
            </a:pPr>
            <a:r>
              <a:rPr lang="en-US"/>
              <a:t> FSP clinicians tailor each family slot to meet student &amp; family needs through:</a:t>
            </a:r>
            <a:endParaRPr/>
          </a:p>
          <a:p>
            <a:pPr marL="457200" lvl="0" indent="-340201" algn="l" rtl="0">
              <a:spcBef>
                <a:spcPts val="1600"/>
              </a:spcBef>
              <a:spcAft>
                <a:spcPts val="0"/>
              </a:spcAft>
              <a:buSzPct val="100000"/>
              <a:buChar char="❖"/>
            </a:pPr>
            <a:r>
              <a:rPr lang="en-US"/>
              <a:t>Regular meetings, consultation, &amp; collaboration with school team</a:t>
            </a:r>
            <a:endParaRPr/>
          </a:p>
          <a:p>
            <a:pPr marL="457200" lvl="0" indent="-340201" algn="l" rtl="0">
              <a:spcBef>
                <a:spcPts val="0"/>
              </a:spcBef>
              <a:spcAft>
                <a:spcPts val="0"/>
              </a:spcAft>
              <a:buSzPct val="100000"/>
              <a:buChar char="❖"/>
            </a:pPr>
            <a:r>
              <a:rPr lang="en-US"/>
              <a:t>Visits/phone calls/check-ins with family &amp; students as often as needed to stabilize family</a:t>
            </a:r>
            <a:endParaRPr/>
          </a:p>
          <a:p>
            <a:pPr marL="457200" lvl="0" indent="-340201" algn="l" rtl="0">
              <a:spcBef>
                <a:spcPts val="0"/>
              </a:spcBef>
              <a:spcAft>
                <a:spcPts val="0"/>
              </a:spcAft>
              <a:buSzPct val="100000"/>
              <a:buChar char="❖"/>
            </a:pPr>
            <a:r>
              <a:rPr lang="en-US"/>
              <a:t>Individual and family counseling</a:t>
            </a:r>
            <a:endParaRPr/>
          </a:p>
          <a:p>
            <a:pPr marL="457200" lvl="0" indent="-340201" algn="l" rtl="0">
              <a:spcBef>
                <a:spcPts val="0"/>
              </a:spcBef>
              <a:spcAft>
                <a:spcPts val="0"/>
              </a:spcAft>
              <a:buSzPct val="100000"/>
              <a:buChar char="❖"/>
            </a:pPr>
            <a:r>
              <a:rPr lang="en-US"/>
              <a:t>Connecting families to various professional, informal, and community resources</a:t>
            </a:r>
            <a:endParaRPr/>
          </a:p>
          <a:p>
            <a:pPr marL="457200" lvl="0" indent="-340201" algn="l" rtl="0">
              <a:spcBef>
                <a:spcPts val="0"/>
              </a:spcBef>
              <a:spcAft>
                <a:spcPts val="0"/>
              </a:spcAft>
              <a:buSzPct val="100000"/>
              <a:buChar char="❖"/>
            </a:pPr>
            <a:r>
              <a:rPr lang="en-US"/>
              <a:t>Supporting families with immigration, housing, hospitalizations, re-entry to school, etc.</a:t>
            </a:r>
            <a:endParaRPr/>
          </a:p>
          <a:p>
            <a:pPr marL="457200" lvl="0" indent="-340201" algn="l" rtl="0">
              <a:spcBef>
                <a:spcPts val="0"/>
              </a:spcBef>
              <a:spcAft>
                <a:spcPts val="0"/>
              </a:spcAft>
              <a:buSzPct val="95000"/>
              <a:buChar char="❖"/>
            </a:pPr>
            <a:r>
              <a:rPr lang="en-US"/>
              <a:t>Professional development, skill building, and resource sharing with school and district teams. </a:t>
            </a:r>
            <a:endParaRPr sz="2000"/>
          </a:p>
        </p:txBody>
      </p:sp>
      <p:sp>
        <p:nvSpPr>
          <p:cNvPr id="231" name="Google Shape;231;g17334da6d79_0_96"/>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21</a:t>
            </a:fld>
            <a:endParaRPr/>
          </a:p>
        </p:txBody>
      </p:sp>
      <p:sp>
        <p:nvSpPr>
          <p:cNvPr id="232" name="Google Shape;232;g17334da6d79_0_96"/>
          <p:cNvSpPr txBox="1">
            <a:spLocks noGrp="1"/>
          </p:cNvSpPr>
          <p:nvPr>
            <p:ph type="body" idx="2"/>
          </p:nvPr>
        </p:nvSpPr>
        <p:spPr>
          <a:xfrm>
            <a:off x="6443200" y="1989258"/>
            <a:ext cx="5333100" cy="45552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sz="2000"/>
              <a:t>Family slot costs are listed below.</a:t>
            </a:r>
            <a:endParaRPr sz="2000"/>
          </a:p>
          <a:p>
            <a:pPr marL="457200" lvl="0" indent="-355600" algn="l" rtl="0">
              <a:spcBef>
                <a:spcPts val="1600"/>
              </a:spcBef>
              <a:spcAft>
                <a:spcPts val="0"/>
              </a:spcAft>
              <a:buSzPts val="2000"/>
              <a:buChar char="-"/>
            </a:pPr>
            <a:r>
              <a:rPr lang="en-US" sz="2000"/>
              <a:t>Districts with 5 or more families are able to add slots individually at a prorated rate and/or  Extended School Year services at an hourly rate.</a:t>
            </a:r>
            <a:endParaRPr sz="2000"/>
          </a:p>
          <a:p>
            <a:pPr marL="457200" lvl="0" indent="-355600" algn="l" rtl="0">
              <a:spcBef>
                <a:spcPts val="0"/>
              </a:spcBef>
              <a:spcAft>
                <a:spcPts val="0"/>
              </a:spcAft>
              <a:buSzPts val="2000"/>
              <a:buChar char="-"/>
            </a:pPr>
            <a:endParaRPr sz="2000"/>
          </a:p>
          <a:p>
            <a:pPr marL="457200" lvl="0" indent="-355600" algn="l" rtl="0">
              <a:spcBef>
                <a:spcPts val="0"/>
              </a:spcBef>
              <a:spcAft>
                <a:spcPts val="0"/>
              </a:spcAft>
              <a:buSzPts val="2000"/>
              <a:buChar char="❖"/>
            </a:pPr>
            <a:r>
              <a:rPr lang="en-US" sz="2000"/>
              <a:t>5 Families - $18,200</a:t>
            </a:r>
            <a:endParaRPr sz="2000"/>
          </a:p>
          <a:p>
            <a:pPr marL="457200" lvl="0" indent="-355600" algn="l" rtl="0">
              <a:spcBef>
                <a:spcPts val="0"/>
              </a:spcBef>
              <a:spcAft>
                <a:spcPts val="0"/>
              </a:spcAft>
              <a:buSzPts val="2000"/>
              <a:buChar char="❖"/>
            </a:pPr>
            <a:r>
              <a:rPr lang="en-US" sz="2000"/>
              <a:t>10 Families - $33,800</a:t>
            </a:r>
            <a:endParaRPr sz="2000"/>
          </a:p>
          <a:p>
            <a:pPr marL="457200" lvl="0" indent="-355600" algn="l" rtl="0">
              <a:spcBef>
                <a:spcPts val="0"/>
              </a:spcBef>
              <a:spcAft>
                <a:spcPts val="0"/>
              </a:spcAft>
              <a:buSzPts val="2000"/>
              <a:buChar char="❖"/>
            </a:pPr>
            <a:r>
              <a:rPr lang="en-US" sz="2000"/>
              <a:t>15 Families - $48,800</a:t>
            </a:r>
            <a:endParaRPr sz="2000"/>
          </a:p>
          <a:p>
            <a:pPr marL="457200" lvl="0" indent="-355600" algn="l" rtl="0">
              <a:spcBef>
                <a:spcPts val="0"/>
              </a:spcBef>
              <a:spcAft>
                <a:spcPts val="0"/>
              </a:spcAft>
              <a:buSzPts val="2000"/>
              <a:buChar char="❖"/>
            </a:pPr>
            <a:r>
              <a:rPr lang="en-US" sz="2000"/>
              <a:t>30 Families - $98,280</a:t>
            </a:r>
            <a:endParaRPr/>
          </a:p>
        </p:txBody>
      </p:sp>
      <p:pic>
        <p:nvPicPr>
          <p:cNvPr id="233" name="Google Shape;233;g17334da6d79_0_96"/>
          <p:cNvPicPr preferRelativeResize="0"/>
          <p:nvPr/>
        </p:nvPicPr>
        <p:blipFill rotWithShape="1">
          <a:blip r:embed="rId3">
            <a:alphaModFix/>
          </a:blip>
          <a:srcRect/>
          <a:stretch/>
        </p:blipFill>
        <p:spPr>
          <a:xfrm>
            <a:off x="10119475" y="4962639"/>
            <a:ext cx="1533375" cy="134866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g126d798208a_0_29" descr="https://lh3.googleusercontent.com/7hGCYZxKt_Zbg3EjRL9Nw4U4X2ubcXgQCYJlkBTDGtXTZVdV9roLnohLUub_v7WKIy9NGaJGM6E4MgJF6fVu7AeEoZSJrD-ttxSSp8PdT-USRF_MSojezIUCNM4519grqK8ZcoKBbFL0fNFke9a77g"/>
          <p:cNvPicPr preferRelativeResize="0"/>
          <p:nvPr/>
        </p:nvPicPr>
        <p:blipFill rotWithShape="1">
          <a:blip r:embed="rId3">
            <a:alphaModFix/>
          </a:blip>
          <a:srcRect/>
          <a:stretch/>
        </p:blipFill>
        <p:spPr>
          <a:xfrm>
            <a:off x="350038" y="76200"/>
            <a:ext cx="11491920" cy="6705601"/>
          </a:xfrm>
          <a:prstGeom prst="rect">
            <a:avLst/>
          </a:prstGeom>
          <a:noFill/>
          <a:ln>
            <a:noFill/>
          </a:ln>
        </p:spPr>
      </p:pic>
      <p:sp>
        <p:nvSpPr>
          <p:cNvPr id="239" name="Google Shape;239;g126d798208a_0_29"/>
          <p:cNvSpPr txBox="1"/>
          <p:nvPr/>
        </p:nvSpPr>
        <p:spPr>
          <a:xfrm>
            <a:off x="386150" y="5931250"/>
            <a:ext cx="10905000" cy="708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rgbClr val="262626"/>
                </a:solidFill>
                <a:latin typeface="Roboto"/>
                <a:ea typeface="Roboto"/>
                <a:cs typeface="Roboto"/>
                <a:sym typeface="Roboto"/>
              </a:rPr>
              <a:t>Meeting the Needs Resulting from the Pandemic - 21-22 School Year - Increasing Mental Health supports</a:t>
            </a:r>
            <a:endParaRPr sz="1700" b="0" i="0" u="none" strike="noStrike" cap="none">
              <a:solidFill>
                <a:srgbClr val="262626"/>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rgbClr val="262626"/>
                </a:solidFill>
                <a:latin typeface="Roboto"/>
                <a:ea typeface="Roboto"/>
                <a:cs typeface="Roboto"/>
                <a:sym typeface="Roboto"/>
              </a:rPr>
              <a:t>READS Data</a:t>
            </a:r>
            <a:endParaRPr sz="1700" b="0" i="0" u="none" strike="noStrike" cap="none">
              <a:solidFill>
                <a:srgbClr val="262626"/>
              </a:solidFill>
              <a:latin typeface="Roboto"/>
              <a:ea typeface="Roboto"/>
              <a:cs typeface="Roboto"/>
              <a:sym typeface="Roboto"/>
            </a:endParaRPr>
          </a:p>
        </p:txBody>
      </p:sp>
      <p:sp>
        <p:nvSpPr>
          <p:cNvPr id="240" name="Google Shape;240;g126d798208a_0_29"/>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solidFill>
                  <a:schemeClr val="lt2"/>
                </a:solidFill>
                <a:latin typeface="Source Sans Pro"/>
                <a:ea typeface="Source Sans Pro"/>
                <a:cs typeface="Source Sans Pro"/>
                <a:sym typeface="Source Sans Pro"/>
              </a:rPr>
              <a:t>22</a:t>
            </a:fld>
            <a:endParaRPr>
              <a:solidFill>
                <a:schemeClr val="lt2"/>
              </a:solidFill>
              <a:latin typeface="Source Sans Pro"/>
              <a:ea typeface="Source Sans Pro"/>
              <a:cs typeface="Source Sans Pro"/>
              <a:sym typeface="Source Sans Pr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17334da6d79_0_102"/>
          <p:cNvSpPr txBox="1">
            <a:spLocks noGrp="1"/>
          </p:cNvSpPr>
          <p:nvPr>
            <p:ph type="title"/>
          </p:nvPr>
        </p:nvSpPr>
        <p:spPr>
          <a:xfrm>
            <a:off x="415600" y="593367"/>
            <a:ext cx="11360700" cy="8313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READS - Expansion</a:t>
            </a:r>
            <a:endParaRPr/>
          </a:p>
          <a:p>
            <a:pPr marL="0" lvl="0" indent="0" algn="l" rtl="0">
              <a:spcBef>
                <a:spcPts val="0"/>
              </a:spcBef>
              <a:spcAft>
                <a:spcPts val="0"/>
              </a:spcAft>
              <a:buNone/>
            </a:pPr>
            <a:endParaRPr/>
          </a:p>
        </p:txBody>
      </p:sp>
      <p:sp>
        <p:nvSpPr>
          <p:cNvPr id="246" name="Google Shape;246;g17334da6d79_0_102"/>
          <p:cNvSpPr txBox="1">
            <a:spLocks noGrp="1"/>
          </p:cNvSpPr>
          <p:nvPr>
            <p:ph type="body" idx="1"/>
          </p:nvPr>
        </p:nvSpPr>
        <p:spPr>
          <a:xfrm>
            <a:off x="313775" y="1696475"/>
            <a:ext cx="5823300" cy="4555200"/>
          </a:xfrm>
          <a:prstGeom prst="rect">
            <a:avLst/>
          </a:prstGeom>
        </p:spPr>
        <p:txBody>
          <a:bodyPr spcFirstLastPara="1" wrap="square" lIns="121900" tIns="121900" rIns="121900" bIns="121900" anchor="t" anchorCtr="0">
            <a:normAutofit/>
          </a:bodyPr>
          <a:lstStyle/>
          <a:p>
            <a:pPr marL="457200" lvl="0" indent="-381000" algn="l" rtl="0">
              <a:spcBef>
                <a:spcPts val="0"/>
              </a:spcBef>
              <a:spcAft>
                <a:spcPts val="0"/>
              </a:spcAft>
              <a:buSzPts val="2400"/>
              <a:buChar char="❖"/>
            </a:pPr>
            <a:r>
              <a:rPr lang="en-US"/>
              <a:t>2017-2018</a:t>
            </a:r>
            <a:endParaRPr/>
          </a:p>
          <a:p>
            <a:pPr marL="914400" lvl="1" indent="-349250" algn="l" rtl="0">
              <a:spcBef>
                <a:spcPts val="0"/>
              </a:spcBef>
              <a:spcAft>
                <a:spcPts val="0"/>
              </a:spcAft>
              <a:buSzPts val="1900"/>
              <a:buChar char="➢"/>
            </a:pPr>
            <a:r>
              <a:rPr lang="en-US"/>
              <a:t>1 Part-time FSP Clinician</a:t>
            </a:r>
            <a:endParaRPr/>
          </a:p>
          <a:p>
            <a:pPr marL="914400" lvl="1" indent="-349250" algn="l" rtl="0">
              <a:spcBef>
                <a:spcPts val="0"/>
              </a:spcBef>
              <a:spcAft>
                <a:spcPts val="0"/>
              </a:spcAft>
              <a:buSzPts val="1900"/>
              <a:buChar char="➢"/>
            </a:pPr>
            <a:r>
              <a:rPr lang="en-US"/>
              <a:t>10 Family Slots</a:t>
            </a:r>
            <a:endParaRPr/>
          </a:p>
          <a:p>
            <a:pPr marL="914400" lvl="1" indent="-349250" algn="l" rtl="0">
              <a:spcBef>
                <a:spcPts val="0"/>
              </a:spcBef>
              <a:spcAft>
                <a:spcPts val="0"/>
              </a:spcAft>
              <a:buSzPts val="1900"/>
              <a:buChar char="➢"/>
            </a:pPr>
            <a:r>
              <a:rPr lang="en-US"/>
              <a:t>2 Districts</a:t>
            </a:r>
            <a:endParaRPr/>
          </a:p>
          <a:p>
            <a:pPr marL="914400" lvl="0" indent="0" algn="l" rtl="0">
              <a:spcBef>
                <a:spcPts val="1600"/>
              </a:spcBef>
              <a:spcAft>
                <a:spcPts val="0"/>
              </a:spcAft>
              <a:buNone/>
            </a:pPr>
            <a:endParaRPr/>
          </a:p>
          <a:p>
            <a:pPr marL="457200" lvl="0" indent="-381000" algn="l" rtl="0">
              <a:spcBef>
                <a:spcPts val="1600"/>
              </a:spcBef>
              <a:spcAft>
                <a:spcPts val="0"/>
              </a:spcAft>
              <a:buSzPts val="2400"/>
              <a:buChar char="❖"/>
            </a:pPr>
            <a:r>
              <a:rPr lang="en-US"/>
              <a:t>2022-2023</a:t>
            </a:r>
            <a:endParaRPr/>
          </a:p>
          <a:p>
            <a:pPr marL="914400" lvl="1" indent="-349250" algn="l" rtl="0">
              <a:spcBef>
                <a:spcPts val="0"/>
              </a:spcBef>
              <a:spcAft>
                <a:spcPts val="0"/>
              </a:spcAft>
              <a:buSzPts val="1900"/>
              <a:buChar char="➢"/>
            </a:pPr>
            <a:r>
              <a:rPr lang="en-US"/>
              <a:t>4 FSP Clinicians</a:t>
            </a:r>
            <a:endParaRPr/>
          </a:p>
          <a:p>
            <a:pPr marL="914400" lvl="1" indent="-349250" algn="l" rtl="0">
              <a:spcBef>
                <a:spcPts val="0"/>
              </a:spcBef>
              <a:spcAft>
                <a:spcPts val="0"/>
              </a:spcAft>
              <a:buSzPts val="1900"/>
              <a:buChar char="➢"/>
            </a:pPr>
            <a:r>
              <a:rPr lang="en-US"/>
              <a:t>75 Family Slots</a:t>
            </a:r>
            <a:endParaRPr/>
          </a:p>
          <a:p>
            <a:pPr marL="914400" lvl="1" indent="-349250" algn="l" rtl="0">
              <a:spcBef>
                <a:spcPts val="0"/>
              </a:spcBef>
              <a:spcAft>
                <a:spcPts val="0"/>
              </a:spcAft>
              <a:buSzPts val="1900"/>
              <a:buChar char="➢"/>
            </a:pPr>
            <a:r>
              <a:rPr lang="en-US"/>
              <a:t>7 Districts</a:t>
            </a:r>
            <a:endParaRPr/>
          </a:p>
        </p:txBody>
      </p:sp>
      <p:sp>
        <p:nvSpPr>
          <p:cNvPr id="247" name="Google Shape;247;g17334da6d79_0_102"/>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23</a:t>
            </a:fld>
            <a:endParaRPr/>
          </a:p>
        </p:txBody>
      </p:sp>
      <p:sp>
        <p:nvSpPr>
          <p:cNvPr id="248" name="Google Shape;248;g17334da6d79_0_102"/>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 </a:t>
            </a:r>
            <a:endParaRPr/>
          </a:p>
        </p:txBody>
      </p:sp>
      <p:sp>
        <p:nvSpPr>
          <p:cNvPr id="249" name="Google Shape;249;g17334da6d79_0_102"/>
          <p:cNvSpPr txBox="1"/>
          <p:nvPr/>
        </p:nvSpPr>
        <p:spPr>
          <a:xfrm>
            <a:off x="152400" y="15240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 </a:t>
            </a:r>
            <a:endParaRPr/>
          </a:p>
        </p:txBody>
      </p:sp>
      <p:pic>
        <p:nvPicPr>
          <p:cNvPr id="250" name="Google Shape;250;g17334da6d79_0_102"/>
          <p:cNvPicPr preferRelativeResize="0"/>
          <p:nvPr/>
        </p:nvPicPr>
        <p:blipFill>
          <a:blip r:embed="rId3">
            <a:alphaModFix/>
          </a:blip>
          <a:stretch>
            <a:fillRect/>
          </a:stretch>
        </p:blipFill>
        <p:spPr>
          <a:xfrm>
            <a:off x="5105350" y="1577077"/>
            <a:ext cx="6899126" cy="42659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g126d798208a_0_36"/>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t" anchorCtr="0">
            <a:normAutofit/>
          </a:bodyPr>
          <a:lstStyle/>
          <a:p>
            <a:pPr marL="0" lvl="0" indent="0" algn="ctr" rtl="0">
              <a:lnSpc>
                <a:spcPct val="115000"/>
              </a:lnSpc>
              <a:spcBef>
                <a:spcPts val="0"/>
              </a:spcBef>
              <a:spcAft>
                <a:spcPts val="1600"/>
              </a:spcAft>
              <a:buSzPts val="2400"/>
              <a:buNone/>
            </a:pPr>
            <a:endParaRPr/>
          </a:p>
        </p:txBody>
      </p:sp>
      <p:pic>
        <p:nvPicPr>
          <p:cNvPr id="256" name="Google Shape;256;g126d798208a_0_36"/>
          <p:cNvPicPr preferRelativeResize="0"/>
          <p:nvPr/>
        </p:nvPicPr>
        <p:blipFill rotWithShape="1">
          <a:blip r:embed="rId3">
            <a:alphaModFix/>
          </a:blip>
          <a:srcRect/>
          <a:stretch/>
        </p:blipFill>
        <p:spPr>
          <a:xfrm>
            <a:off x="348350" y="76200"/>
            <a:ext cx="11495325" cy="6278100"/>
          </a:xfrm>
          <a:prstGeom prst="rect">
            <a:avLst/>
          </a:prstGeom>
          <a:noFill/>
          <a:ln>
            <a:noFill/>
          </a:ln>
        </p:spPr>
      </p:pic>
      <p:sp>
        <p:nvSpPr>
          <p:cNvPr id="257" name="Google Shape;257;g126d798208a_0_36"/>
          <p:cNvSpPr txBox="1"/>
          <p:nvPr/>
        </p:nvSpPr>
        <p:spPr>
          <a:xfrm>
            <a:off x="581175" y="6470550"/>
            <a:ext cx="9880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Roboto"/>
                <a:ea typeface="Roboto"/>
                <a:cs typeface="Roboto"/>
                <a:sym typeface="Roboto"/>
              </a:rPr>
              <a:t>READS data FY 22</a:t>
            </a:r>
            <a:endParaRPr>
              <a:latin typeface="Roboto"/>
              <a:ea typeface="Roboto"/>
              <a:cs typeface="Roboto"/>
              <a:sym typeface="Roboto"/>
            </a:endParaRPr>
          </a:p>
        </p:txBody>
      </p:sp>
      <p:sp>
        <p:nvSpPr>
          <p:cNvPr id="258" name="Google Shape;258;g126d798208a_0_36"/>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solidFill>
                  <a:schemeClr val="lt2"/>
                </a:solidFill>
                <a:latin typeface="Source Sans Pro"/>
                <a:ea typeface="Source Sans Pro"/>
                <a:cs typeface="Source Sans Pro"/>
                <a:sym typeface="Source Sans Pro"/>
              </a:rPr>
              <a:t>24</a:t>
            </a:fld>
            <a:endParaRPr>
              <a:solidFill>
                <a:schemeClr val="lt2"/>
              </a:solidFill>
              <a:latin typeface="Source Sans Pro"/>
              <a:ea typeface="Source Sans Pro"/>
              <a:cs typeface="Source Sans Pro"/>
              <a:sym typeface="Source Sans Pr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17334da6d79_0_108"/>
          <p:cNvSpPr txBox="1">
            <a:spLocks noGrp="1"/>
          </p:cNvSpPr>
          <p:nvPr>
            <p:ph type="title"/>
          </p:nvPr>
        </p:nvSpPr>
        <p:spPr>
          <a:xfrm>
            <a:off x="2071125" y="593375"/>
            <a:ext cx="9705300" cy="8313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READS - Unique Features</a:t>
            </a:r>
            <a:endParaRPr/>
          </a:p>
        </p:txBody>
      </p:sp>
      <p:sp>
        <p:nvSpPr>
          <p:cNvPr id="264" name="Google Shape;264;g17334da6d79_0_108"/>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fontScale="92500" lnSpcReduction="20000"/>
          </a:bodyPr>
          <a:lstStyle/>
          <a:p>
            <a:pPr marL="457200" lvl="0" indent="-369570" algn="l" rtl="0">
              <a:spcBef>
                <a:spcPts val="0"/>
              </a:spcBef>
              <a:spcAft>
                <a:spcPts val="0"/>
              </a:spcAft>
              <a:buSzPct val="100000"/>
              <a:buChar char="❖"/>
            </a:pPr>
            <a:r>
              <a:rPr lang="en-US"/>
              <a:t>READS FSP Clinicians engage in monthly meetings with READS Deaf and Hard of Hearing and READS Academy clinicians to share resources across the state for all students at READS, in addition to case consultations, and professional development</a:t>
            </a:r>
            <a:endParaRPr/>
          </a:p>
          <a:p>
            <a:pPr marL="457200" lvl="0" indent="-369570" algn="l" rtl="0">
              <a:spcBef>
                <a:spcPts val="0"/>
              </a:spcBef>
              <a:spcAft>
                <a:spcPts val="0"/>
              </a:spcAft>
              <a:buSzPct val="100000"/>
              <a:buChar char="❖"/>
            </a:pPr>
            <a:r>
              <a:rPr lang="en-US"/>
              <a:t>FSP clinicians coach districts’ staff in skills taught to each family to support carryover of skills for students and families</a:t>
            </a:r>
            <a:endParaRPr/>
          </a:p>
          <a:p>
            <a:pPr marL="457200" lvl="0" indent="-369570" algn="l" rtl="0">
              <a:spcBef>
                <a:spcPts val="0"/>
              </a:spcBef>
              <a:spcAft>
                <a:spcPts val="0"/>
              </a:spcAft>
              <a:buSzPct val="100000"/>
              <a:buChar char="❖"/>
            </a:pPr>
            <a:r>
              <a:rPr lang="en-US"/>
              <a:t>READS FSP program uses data collected each year (family/school themes, areas of support provided, goal attainment, etc.) to provide targeted professional development and adjust practice.</a:t>
            </a:r>
            <a:endParaRPr/>
          </a:p>
          <a:p>
            <a:pPr marL="457200" lvl="0" indent="0" algn="l" rtl="0">
              <a:spcBef>
                <a:spcPts val="1600"/>
              </a:spcBef>
              <a:spcAft>
                <a:spcPts val="0"/>
              </a:spcAft>
              <a:buNone/>
            </a:pPr>
            <a:endParaRPr/>
          </a:p>
          <a:p>
            <a:pPr marL="457200" lvl="0" indent="-369570" algn="l" rtl="0">
              <a:spcBef>
                <a:spcPts val="1600"/>
              </a:spcBef>
              <a:spcAft>
                <a:spcPts val="0"/>
              </a:spcAft>
              <a:buSzPct val="100000"/>
              <a:buChar char="❖"/>
            </a:pPr>
            <a:r>
              <a:rPr lang="en-US"/>
              <a:t>Collaboration with AVC, NEC, and SEEM resulted in SCRO supporting timely professional development for school staff across the state with “Tackling School Avoidance: Strategies for Getting Anxious and Disconnected Students Back in the Building” with Lynn Lyons</a:t>
            </a:r>
            <a:endParaRPr/>
          </a:p>
        </p:txBody>
      </p:sp>
      <p:sp>
        <p:nvSpPr>
          <p:cNvPr id="265" name="Google Shape;265;g17334da6d79_0_108"/>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solidFill>
                  <a:schemeClr val="lt2"/>
                </a:solidFill>
                <a:latin typeface="Source Sans Pro"/>
                <a:ea typeface="Source Sans Pro"/>
                <a:cs typeface="Source Sans Pro"/>
                <a:sym typeface="Source Sans Pro"/>
              </a:rPr>
              <a:t>25</a:t>
            </a:fld>
            <a:endParaRPr>
              <a:solidFill>
                <a:schemeClr val="lt2"/>
              </a:solidFill>
              <a:latin typeface="Source Sans Pro"/>
              <a:ea typeface="Source Sans Pro"/>
              <a:cs typeface="Source Sans Pro"/>
              <a:sym typeface="Source Sans Pro"/>
            </a:endParaRPr>
          </a:p>
        </p:txBody>
      </p:sp>
      <p:pic>
        <p:nvPicPr>
          <p:cNvPr id="266" name="Google Shape;266;g17334da6d79_0_108"/>
          <p:cNvPicPr preferRelativeResize="0"/>
          <p:nvPr/>
        </p:nvPicPr>
        <p:blipFill rotWithShape="1">
          <a:blip r:embed="rId3">
            <a:alphaModFix/>
          </a:blip>
          <a:srcRect/>
          <a:stretch/>
        </p:blipFill>
        <p:spPr>
          <a:xfrm>
            <a:off x="415600" y="187964"/>
            <a:ext cx="1533375" cy="134866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12916248f28_0_255"/>
          <p:cNvSpPr txBox="1">
            <a:spLocks noGrp="1"/>
          </p:cNvSpPr>
          <p:nvPr>
            <p:ph type="title"/>
          </p:nvPr>
        </p:nvSpPr>
        <p:spPr>
          <a:xfrm>
            <a:off x="1066800" y="642594"/>
            <a:ext cx="10058400" cy="1371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272" name="Google Shape;272;g12916248f28_0_255"/>
          <p:cNvSpPr txBox="1">
            <a:spLocks noGrp="1"/>
          </p:cNvSpPr>
          <p:nvPr>
            <p:ph type="body" idx="1"/>
          </p:nvPr>
        </p:nvSpPr>
        <p:spPr>
          <a:xfrm>
            <a:off x="1066800" y="2103120"/>
            <a:ext cx="10058400" cy="39318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endParaRPr/>
          </a:p>
        </p:txBody>
      </p:sp>
      <p:pic>
        <p:nvPicPr>
          <p:cNvPr id="273" name="Google Shape;273;g12916248f28_0_255"/>
          <p:cNvPicPr preferRelativeResize="0"/>
          <p:nvPr/>
        </p:nvPicPr>
        <p:blipFill>
          <a:blip r:embed="rId3">
            <a:alphaModFix/>
          </a:blip>
          <a:stretch>
            <a:fillRect/>
          </a:stretch>
        </p:blipFill>
        <p:spPr>
          <a:xfrm>
            <a:off x="453823" y="554698"/>
            <a:ext cx="11284350" cy="5951200"/>
          </a:xfrm>
          <a:prstGeom prst="rect">
            <a:avLst/>
          </a:prstGeom>
          <a:noFill/>
          <a:ln>
            <a:noFill/>
          </a:ln>
        </p:spPr>
      </p:pic>
      <p:sp>
        <p:nvSpPr>
          <p:cNvPr id="274" name="Google Shape;274;g12916248f28_0_255"/>
          <p:cNvSpPr txBox="1">
            <a:spLocks noGrp="1"/>
          </p:cNvSpPr>
          <p:nvPr>
            <p:ph type="sldNum" idx="12"/>
          </p:nvPr>
        </p:nvSpPr>
        <p:spPr>
          <a:xfrm>
            <a:off x="10348535" y="6214535"/>
            <a:ext cx="1463100" cy="255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17334da6d79_0_66"/>
          <p:cNvSpPr txBox="1">
            <a:spLocks noGrp="1"/>
          </p:cNvSpPr>
          <p:nvPr>
            <p:ph type="title"/>
          </p:nvPr>
        </p:nvSpPr>
        <p:spPr>
          <a:xfrm>
            <a:off x="415600" y="593367"/>
            <a:ext cx="11360700" cy="8313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SEEM - Case Study</a:t>
            </a:r>
            <a:endParaRPr/>
          </a:p>
        </p:txBody>
      </p:sp>
      <p:sp>
        <p:nvSpPr>
          <p:cNvPr id="280" name="Google Shape;280;g17334da6d79_0_66"/>
          <p:cNvSpPr txBox="1">
            <a:spLocks noGrp="1"/>
          </p:cNvSpPr>
          <p:nvPr>
            <p:ph type="body" idx="1"/>
          </p:nvPr>
        </p:nvSpPr>
        <p:spPr>
          <a:xfrm>
            <a:off x="415600" y="1424675"/>
            <a:ext cx="11360700" cy="5127600"/>
          </a:xfrm>
          <a:prstGeom prst="rect">
            <a:avLst/>
          </a:prstGeom>
        </p:spPr>
        <p:txBody>
          <a:bodyPr spcFirstLastPara="1" wrap="square" lIns="121900" tIns="121900" rIns="121900" bIns="121900" anchor="t" anchorCtr="0">
            <a:normAutofit fontScale="25000" lnSpcReduction="20000"/>
          </a:bodyPr>
          <a:lstStyle/>
          <a:p>
            <a:pPr marL="0" lvl="0" indent="0" algn="l" rtl="0">
              <a:spcBef>
                <a:spcPts val="0"/>
              </a:spcBef>
              <a:spcAft>
                <a:spcPts val="0"/>
              </a:spcAft>
              <a:buNone/>
            </a:pPr>
            <a:r>
              <a:rPr lang="en-US" sz="7350" b="1">
                <a:solidFill>
                  <a:srgbClr val="434343"/>
                </a:solidFill>
                <a:latin typeface="Roboto"/>
                <a:ea typeface="Roboto"/>
                <a:cs typeface="Roboto"/>
                <a:sym typeface="Roboto"/>
              </a:rPr>
              <a:t>Providing Family and School Support </a:t>
            </a:r>
            <a:endParaRPr sz="7350" b="1">
              <a:solidFill>
                <a:srgbClr val="434343"/>
              </a:solidFill>
              <a:latin typeface="Roboto"/>
              <a:ea typeface="Roboto"/>
              <a:cs typeface="Roboto"/>
              <a:sym typeface="Roboto"/>
            </a:endParaRPr>
          </a:p>
          <a:p>
            <a:pPr marL="609600" lvl="0" indent="-421481" algn="l" rtl="0">
              <a:spcBef>
                <a:spcPts val="1600"/>
              </a:spcBef>
              <a:spcAft>
                <a:spcPts val="0"/>
              </a:spcAft>
              <a:buClr>
                <a:srgbClr val="434343"/>
              </a:buClr>
              <a:buSzPct val="100000"/>
              <a:buFont typeface="Roboto"/>
              <a:buChar char="●"/>
            </a:pPr>
            <a:r>
              <a:rPr lang="en-US" sz="7350" b="1">
                <a:solidFill>
                  <a:srgbClr val="434343"/>
                </a:solidFill>
                <a:latin typeface="Roboto"/>
                <a:ea typeface="Roboto"/>
                <a:cs typeface="Roboto"/>
                <a:sym typeface="Roboto"/>
              </a:rPr>
              <a:t>Needs Assessment:</a:t>
            </a:r>
            <a:r>
              <a:rPr lang="en-US" sz="7350">
                <a:solidFill>
                  <a:srgbClr val="434343"/>
                </a:solidFill>
                <a:latin typeface="Roboto"/>
                <a:ea typeface="Roboto"/>
                <a:cs typeface="Roboto"/>
                <a:sym typeface="Roboto"/>
              </a:rPr>
              <a:t> Trauma during school at elementary level was disclosed in 9th grade of high school. Student was chronically absent and medically excused for a quarter in the 9th grade. In their 10th grade year, a referral was submitted for a Needs Assessment.</a:t>
            </a:r>
            <a:endParaRPr sz="7350">
              <a:solidFill>
                <a:srgbClr val="434343"/>
              </a:solidFill>
              <a:latin typeface="Roboto"/>
              <a:ea typeface="Roboto"/>
              <a:cs typeface="Roboto"/>
              <a:sym typeface="Roboto"/>
            </a:endParaRPr>
          </a:p>
          <a:p>
            <a:pPr marL="609600" lvl="0" indent="-421481" algn="l" rtl="0">
              <a:spcBef>
                <a:spcPts val="0"/>
              </a:spcBef>
              <a:spcAft>
                <a:spcPts val="0"/>
              </a:spcAft>
              <a:buClr>
                <a:srgbClr val="434343"/>
              </a:buClr>
              <a:buSzPct val="100000"/>
              <a:buFont typeface="Roboto"/>
              <a:buChar char="●"/>
            </a:pPr>
            <a:r>
              <a:rPr lang="en-US" sz="7350" b="1">
                <a:solidFill>
                  <a:srgbClr val="434343"/>
                </a:solidFill>
                <a:latin typeface="Roboto"/>
                <a:ea typeface="Roboto"/>
                <a:cs typeface="Roboto"/>
                <a:sym typeface="Roboto"/>
              </a:rPr>
              <a:t>Recommendations</a:t>
            </a:r>
            <a:r>
              <a:rPr lang="en-US" sz="7350">
                <a:solidFill>
                  <a:srgbClr val="434343"/>
                </a:solidFill>
                <a:latin typeface="Roboto"/>
                <a:ea typeface="Roboto"/>
                <a:cs typeface="Roboto"/>
                <a:sym typeface="Roboto"/>
              </a:rPr>
              <a:t>: Parent Consultation, Case Consultation with the school, and occasional student counseling and morning support to school. </a:t>
            </a:r>
            <a:endParaRPr sz="7350">
              <a:solidFill>
                <a:srgbClr val="434343"/>
              </a:solidFill>
              <a:latin typeface="Roboto"/>
              <a:ea typeface="Roboto"/>
              <a:cs typeface="Roboto"/>
              <a:sym typeface="Roboto"/>
            </a:endParaRPr>
          </a:p>
          <a:p>
            <a:pPr marL="609600" lvl="0" indent="-421481" algn="l" rtl="0">
              <a:spcBef>
                <a:spcPts val="0"/>
              </a:spcBef>
              <a:spcAft>
                <a:spcPts val="0"/>
              </a:spcAft>
              <a:buClr>
                <a:srgbClr val="434343"/>
              </a:buClr>
              <a:buSzPct val="100000"/>
              <a:buFont typeface="Roboto"/>
              <a:buChar char="●"/>
            </a:pPr>
            <a:r>
              <a:rPr lang="en-US" sz="7350" b="1">
                <a:solidFill>
                  <a:srgbClr val="434343"/>
                </a:solidFill>
                <a:latin typeface="Roboto"/>
                <a:ea typeface="Roboto"/>
                <a:cs typeface="Roboto"/>
                <a:sym typeface="Roboto"/>
              </a:rPr>
              <a:t>Plan:</a:t>
            </a:r>
            <a:r>
              <a:rPr lang="en-US" sz="7350">
                <a:solidFill>
                  <a:srgbClr val="434343"/>
                </a:solidFill>
                <a:latin typeface="Roboto"/>
                <a:ea typeface="Roboto"/>
                <a:cs typeface="Roboto"/>
                <a:sym typeface="Roboto"/>
              </a:rPr>
              <a:t> Work began with preparing the student to re-enter school, consultation and counseling was provided and the goal was to reduce hospitalizations, increase school attendance, and repair the family’s trust with school as a result of the trauma. </a:t>
            </a:r>
            <a:endParaRPr sz="7350">
              <a:solidFill>
                <a:srgbClr val="434343"/>
              </a:solidFill>
              <a:latin typeface="Roboto"/>
              <a:ea typeface="Roboto"/>
              <a:cs typeface="Roboto"/>
              <a:sym typeface="Roboto"/>
            </a:endParaRPr>
          </a:p>
          <a:p>
            <a:pPr marL="609600" lvl="0" indent="-421481" algn="l" rtl="0">
              <a:spcBef>
                <a:spcPts val="0"/>
              </a:spcBef>
              <a:spcAft>
                <a:spcPts val="0"/>
              </a:spcAft>
              <a:buClr>
                <a:srgbClr val="434343"/>
              </a:buClr>
              <a:buSzPct val="100000"/>
              <a:buFont typeface="Roboto"/>
              <a:buChar char="●"/>
            </a:pPr>
            <a:r>
              <a:rPr lang="en-US" sz="7350" b="1">
                <a:solidFill>
                  <a:srgbClr val="434343"/>
                </a:solidFill>
                <a:latin typeface="Roboto"/>
                <a:ea typeface="Roboto"/>
                <a:cs typeface="Roboto"/>
                <a:sym typeface="Roboto"/>
              </a:rPr>
              <a:t>Outcomes: </a:t>
            </a:r>
            <a:endParaRPr sz="7350" b="1">
              <a:solidFill>
                <a:srgbClr val="434343"/>
              </a:solidFill>
              <a:latin typeface="Roboto"/>
              <a:ea typeface="Roboto"/>
              <a:cs typeface="Roboto"/>
              <a:sym typeface="Roboto"/>
            </a:endParaRPr>
          </a:p>
          <a:p>
            <a:pPr marL="1219200" lvl="1" indent="-421481" algn="l" rtl="0">
              <a:spcBef>
                <a:spcPts val="0"/>
              </a:spcBef>
              <a:spcAft>
                <a:spcPts val="0"/>
              </a:spcAft>
              <a:buClr>
                <a:srgbClr val="434343"/>
              </a:buClr>
              <a:buSzPct val="100000"/>
              <a:buFont typeface="Roboto"/>
              <a:buChar char="○"/>
            </a:pPr>
            <a:r>
              <a:rPr lang="en-US" sz="7350">
                <a:solidFill>
                  <a:srgbClr val="434343"/>
                </a:solidFill>
                <a:latin typeface="Roboto"/>
                <a:ea typeface="Roboto"/>
                <a:cs typeface="Roboto"/>
                <a:sym typeface="Roboto"/>
              </a:rPr>
              <a:t>The student had three hospitalizations in 9th grade, two in the 10th grade,  and after three years of SEEM support, as well as attending outpatient individual therapy, the student had zero hospitalizations in their senior year and successfully graduated high school. </a:t>
            </a:r>
            <a:endParaRPr sz="7350">
              <a:solidFill>
                <a:srgbClr val="434343"/>
              </a:solidFill>
              <a:latin typeface="Roboto"/>
              <a:ea typeface="Roboto"/>
              <a:cs typeface="Roboto"/>
              <a:sym typeface="Roboto"/>
            </a:endParaRPr>
          </a:p>
          <a:p>
            <a:pPr marL="1219200" lvl="1" indent="-421481" algn="l" rtl="0">
              <a:spcBef>
                <a:spcPts val="0"/>
              </a:spcBef>
              <a:spcAft>
                <a:spcPts val="0"/>
              </a:spcAft>
              <a:buClr>
                <a:srgbClr val="434343"/>
              </a:buClr>
              <a:buSzPct val="100000"/>
              <a:buFont typeface="Roboto"/>
              <a:buChar char="○"/>
            </a:pPr>
            <a:r>
              <a:rPr lang="en-US" sz="7350">
                <a:solidFill>
                  <a:srgbClr val="434343"/>
                </a:solidFill>
                <a:latin typeface="Roboto"/>
                <a:ea typeface="Roboto"/>
                <a:cs typeface="Roboto"/>
                <a:sym typeface="Roboto"/>
              </a:rPr>
              <a:t>The student has been successfully employed since graduating high school.</a:t>
            </a:r>
            <a:endParaRPr sz="7350">
              <a:solidFill>
                <a:srgbClr val="434343"/>
              </a:solidFill>
              <a:latin typeface="Roboto"/>
              <a:ea typeface="Roboto"/>
              <a:cs typeface="Roboto"/>
              <a:sym typeface="Roboto"/>
            </a:endParaRPr>
          </a:p>
          <a:p>
            <a:pPr marL="0" lvl="0" indent="0" algn="l" rtl="0">
              <a:spcBef>
                <a:spcPts val="1600"/>
              </a:spcBef>
              <a:spcAft>
                <a:spcPts val="0"/>
              </a:spcAft>
              <a:buNone/>
            </a:pPr>
            <a:endParaRPr sz="2850">
              <a:solidFill>
                <a:srgbClr val="434343"/>
              </a:solidFill>
              <a:latin typeface="Roboto"/>
              <a:ea typeface="Roboto"/>
              <a:cs typeface="Roboto"/>
              <a:sym typeface="Roboto"/>
            </a:endParaRPr>
          </a:p>
          <a:p>
            <a:pPr marL="0" lvl="0" indent="0" algn="l" rtl="0">
              <a:spcBef>
                <a:spcPts val="1600"/>
              </a:spcBef>
              <a:spcAft>
                <a:spcPts val="1600"/>
              </a:spcAft>
              <a:buNone/>
            </a:pPr>
            <a:endParaRPr/>
          </a:p>
        </p:txBody>
      </p:sp>
      <p:sp>
        <p:nvSpPr>
          <p:cNvPr id="281" name="Google Shape;281;g17334da6d79_0_66"/>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solidFill>
                  <a:schemeClr val="lt2"/>
                </a:solidFill>
                <a:latin typeface="Source Sans Pro"/>
                <a:ea typeface="Source Sans Pro"/>
                <a:cs typeface="Source Sans Pro"/>
                <a:sym typeface="Source Sans Pro"/>
              </a:rPr>
              <a:t>27</a:t>
            </a:fld>
            <a:endParaRPr>
              <a:solidFill>
                <a:schemeClr val="lt2"/>
              </a:solidFill>
              <a:latin typeface="Source Sans Pro"/>
              <a:ea typeface="Source Sans Pro"/>
              <a:cs typeface="Source Sans Pro"/>
              <a:sym typeface="Source Sans Pr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g17334da6d79_0_72"/>
          <p:cNvSpPr txBox="1">
            <a:spLocks noGrp="1"/>
          </p:cNvSpPr>
          <p:nvPr>
            <p:ph type="title"/>
          </p:nvPr>
        </p:nvSpPr>
        <p:spPr>
          <a:xfrm>
            <a:off x="415600" y="593367"/>
            <a:ext cx="11360700" cy="8313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SEEM - Funding Model</a:t>
            </a:r>
            <a:endParaRPr/>
          </a:p>
        </p:txBody>
      </p:sp>
      <p:sp>
        <p:nvSpPr>
          <p:cNvPr id="287" name="Google Shape;287;g17334da6d79_0_72"/>
          <p:cNvSpPr txBox="1">
            <a:spLocks noGrp="1"/>
          </p:cNvSpPr>
          <p:nvPr>
            <p:ph type="body" idx="1"/>
          </p:nvPr>
        </p:nvSpPr>
        <p:spPr>
          <a:xfrm>
            <a:off x="415600" y="1536624"/>
            <a:ext cx="11360700" cy="5144400"/>
          </a:xfrm>
          <a:prstGeom prst="rect">
            <a:avLst/>
          </a:prstGeom>
        </p:spPr>
        <p:txBody>
          <a:bodyPr spcFirstLastPara="1" wrap="square" lIns="121900" tIns="121900" rIns="121900" bIns="121900" anchor="t" anchorCtr="0">
            <a:noAutofit/>
          </a:bodyPr>
          <a:lstStyle/>
          <a:p>
            <a:pPr marL="0" lvl="0" indent="0" algn="l" rtl="0">
              <a:lnSpc>
                <a:spcPct val="95000"/>
              </a:lnSpc>
              <a:spcBef>
                <a:spcPts val="0"/>
              </a:spcBef>
              <a:spcAft>
                <a:spcPts val="0"/>
              </a:spcAft>
              <a:buSzPts val="275"/>
              <a:buNone/>
            </a:pPr>
            <a:r>
              <a:rPr lang="en-US" sz="1800" b="1">
                <a:solidFill>
                  <a:srgbClr val="000000"/>
                </a:solidFill>
              </a:rPr>
              <a:t>Fee for Service Model, $133 per hour members, 162 per hour non-members</a:t>
            </a:r>
            <a:endParaRPr sz="300">
              <a:solidFill>
                <a:srgbClr val="000000"/>
              </a:solidFill>
            </a:endParaRPr>
          </a:p>
          <a:p>
            <a:pPr marL="0" lvl="0" indent="0" algn="l" rtl="0">
              <a:lnSpc>
                <a:spcPct val="95000"/>
              </a:lnSpc>
              <a:spcBef>
                <a:spcPts val="1600"/>
              </a:spcBef>
              <a:spcAft>
                <a:spcPts val="0"/>
              </a:spcAft>
              <a:buSzPts val="275"/>
              <a:buNone/>
            </a:pPr>
            <a:r>
              <a:rPr lang="en-US" sz="1800" b="1">
                <a:solidFill>
                  <a:srgbClr val="000000"/>
                </a:solidFill>
              </a:rPr>
              <a:t>Case Consultation</a:t>
            </a:r>
            <a:r>
              <a:rPr lang="en-US" sz="1800">
                <a:solidFill>
                  <a:srgbClr val="000000"/>
                </a:solidFill>
              </a:rPr>
              <a:t> (either for a specific student, global concern or classroom) Observation (when appropriate) and consultation and capacity building for school based staff on social emotional needs of student(s)</a:t>
            </a:r>
            <a:endParaRPr sz="1800">
              <a:solidFill>
                <a:srgbClr val="000000"/>
              </a:solidFill>
            </a:endParaRPr>
          </a:p>
          <a:p>
            <a:pPr marL="0" lvl="0" indent="0" algn="l" rtl="0">
              <a:lnSpc>
                <a:spcPct val="95000"/>
              </a:lnSpc>
              <a:spcBef>
                <a:spcPts val="1600"/>
              </a:spcBef>
              <a:spcAft>
                <a:spcPts val="0"/>
              </a:spcAft>
              <a:buSzPts val="275"/>
              <a:buNone/>
            </a:pPr>
            <a:r>
              <a:rPr lang="en-US" sz="1800" b="1">
                <a:solidFill>
                  <a:srgbClr val="000000"/>
                </a:solidFill>
              </a:rPr>
              <a:t>Needs Assessment/Referral for Services </a:t>
            </a:r>
            <a:r>
              <a:rPr lang="en-US" sz="1800">
                <a:solidFill>
                  <a:srgbClr val="000000"/>
                </a:solidFill>
              </a:rPr>
              <a:t>(home visit with family, assessment of needs, written recommendations, referrals for services initiated)</a:t>
            </a:r>
            <a:endParaRPr sz="1800">
              <a:solidFill>
                <a:srgbClr val="000000"/>
              </a:solidFill>
            </a:endParaRPr>
          </a:p>
          <a:p>
            <a:pPr marL="0" lvl="0" indent="0" algn="l" rtl="0">
              <a:lnSpc>
                <a:spcPct val="95000"/>
              </a:lnSpc>
              <a:spcBef>
                <a:spcPts val="1600"/>
              </a:spcBef>
              <a:spcAft>
                <a:spcPts val="0"/>
              </a:spcAft>
              <a:buSzPts val="275"/>
              <a:buNone/>
            </a:pPr>
            <a:r>
              <a:rPr lang="en-US" sz="1800" b="1">
                <a:solidFill>
                  <a:srgbClr val="000000"/>
                </a:solidFill>
              </a:rPr>
              <a:t>School Refusal Assessment and Intervention:</a:t>
            </a:r>
            <a:r>
              <a:rPr lang="en-US" sz="1800">
                <a:solidFill>
                  <a:srgbClr val="000000"/>
                </a:solidFill>
              </a:rPr>
              <a:t> (home visit with student and family, interviews with school staff and outside providers, recommendation and delivery of services to increase school attendance) </a:t>
            </a:r>
            <a:endParaRPr sz="1800">
              <a:solidFill>
                <a:srgbClr val="000000"/>
              </a:solidFill>
            </a:endParaRPr>
          </a:p>
          <a:p>
            <a:pPr marL="0" lvl="0" indent="0" algn="l" rtl="0">
              <a:lnSpc>
                <a:spcPct val="95000"/>
              </a:lnSpc>
              <a:spcBef>
                <a:spcPts val="1600"/>
              </a:spcBef>
              <a:spcAft>
                <a:spcPts val="0"/>
              </a:spcAft>
              <a:buSzPts val="275"/>
              <a:buNone/>
            </a:pPr>
            <a:r>
              <a:rPr lang="en-US" sz="1800" b="1">
                <a:solidFill>
                  <a:srgbClr val="000000"/>
                </a:solidFill>
              </a:rPr>
              <a:t>School Refusal Intervention </a:t>
            </a:r>
            <a:r>
              <a:rPr lang="en-US" sz="1100">
                <a:solidFill>
                  <a:srgbClr val="000000"/>
                </a:solidFill>
                <a:latin typeface="Arial"/>
                <a:ea typeface="Arial"/>
                <a:cs typeface="Arial"/>
                <a:sym typeface="Arial"/>
              </a:rPr>
              <a:t> </a:t>
            </a:r>
            <a:r>
              <a:rPr lang="en-US" sz="1800">
                <a:solidFill>
                  <a:srgbClr val="000000"/>
                </a:solidFill>
              </a:rPr>
              <a:t>CBT and Supportive Parenting for Anxious Childhood Emotions (SPACE)</a:t>
            </a:r>
            <a:endParaRPr sz="2500">
              <a:solidFill>
                <a:srgbClr val="000000"/>
              </a:solidFill>
            </a:endParaRPr>
          </a:p>
          <a:p>
            <a:pPr marL="0" lvl="0" indent="0" algn="l" rtl="0">
              <a:lnSpc>
                <a:spcPct val="95000"/>
              </a:lnSpc>
              <a:spcBef>
                <a:spcPts val="1600"/>
              </a:spcBef>
              <a:spcAft>
                <a:spcPts val="0"/>
              </a:spcAft>
              <a:buSzPts val="275"/>
              <a:buNone/>
            </a:pPr>
            <a:r>
              <a:rPr lang="en-US" sz="1800" b="1">
                <a:solidFill>
                  <a:srgbClr val="000000"/>
                </a:solidFill>
              </a:rPr>
              <a:t>School Based Direct Services </a:t>
            </a:r>
            <a:r>
              <a:rPr lang="en-US" sz="1800">
                <a:solidFill>
                  <a:srgbClr val="000000"/>
                </a:solidFill>
              </a:rPr>
              <a:t>(Individual Counseling, Crisis Intervention or pre-screening)</a:t>
            </a:r>
            <a:endParaRPr sz="1800">
              <a:solidFill>
                <a:srgbClr val="000000"/>
              </a:solidFill>
            </a:endParaRPr>
          </a:p>
          <a:p>
            <a:pPr marL="0" lvl="0" indent="0" algn="l" rtl="0">
              <a:lnSpc>
                <a:spcPct val="95000"/>
              </a:lnSpc>
              <a:spcBef>
                <a:spcPts val="1600"/>
              </a:spcBef>
              <a:spcAft>
                <a:spcPts val="0"/>
              </a:spcAft>
              <a:buSzPts val="275"/>
              <a:buNone/>
            </a:pPr>
            <a:r>
              <a:rPr lang="en-US" sz="1800" b="1">
                <a:solidFill>
                  <a:srgbClr val="000000"/>
                </a:solidFill>
              </a:rPr>
              <a:t>Short Term Family Stabilization </a:t>
            </a:r>
            <a:r>
              <a:rPr lang="en-US" sz="1800">
                <a:solidFill>
                  <a:srgbClr val="000000"/>
                </a:solidFill>
              </a:rPr>
              <a:t>(ongoing) In home wraparound support for families in crisis either as a bridge until insurance based services are available or due to ineligibility for insurance based services </a:t>
            </a:r>
            <a:endParaRPr sz="1800">
              <a:solidFill>
                <a:srgbClr val="000000"/>
              </a:solidFill>
            </a:endParaRPr>
          </a:p>
          <a:p>
            <a:pPr marL="0" lvl="0" indent="0" algn="l" rtl="0">
              <a:lnSpc>
                <a:spcPct val="95000"/>
              </a:lnSpc>
              <a:spcBef>
                <a:spcPts val="1600"/>
              </a:spcBef>
              <a:spcAft>
                <a:spcPts val="0"/>
              </a:spcAft>
              <a:buSzPts val="275"/>
              <a:buNone/>
            </a:pPr>
            <a:r>
              <a:rPr lang="en-US" sz="1800" b="1">
                <a:solidFill>
                  <a:srgbClr val="000000"/>
                </a:solidFill>
              </a:rPr>
              <a:t>Ecological Assessment</a:t>
            </a:r>
            <a:r>
              <a:rPr lang="en-US" sz="1800">
                <a:solidFill>
                  <a:srgbClr val="000000"/>
                </a:solidFill>
              </a:rPr>
              <a:t> (comprehensive written report of bio psychosocial assessment of student and family functioning with recommendations)</a:t>
            </a:r>
            <a:endParaRPr sz="1800">
              <a:solidFill>
                <a:srgbClr val="000000"/>
              </a:solidFill>
            </a:endParaRPr>
          </a:p>
          <a:p>
            <a:pPr marL="0" lvl="0" indent="0" algn="l" rtl="0">
              <a:lnSpc>
                <a:spcPct val="95000"/>
              </a:lnSpc>
              <a:spcBef>
                <a:spcPts val="1600"/>
              </a:spcBef>
              <a:spcAft>
                <a:spcPts val="0"/>
              </a:spcAft>
              <a:buSzPts val="275"/>
              <a:buNone/>
            </a:pPr>
            <a:endParaRPr sz="900"/>
          </a:p>
          <a:p>
            <a:pPr marL="0" lvl="0" indent="0" algn="l" rtl="0">
              <a:lnSpc>
                <a:spcPct val="95000"/>
              </a:lnSpc>
              <a:spcBef>
                <a:spcPts val="1600"/>
              </a:spcBef>
              <a:spcAft>
                <a:spcPts val="1600"/>
              </a:spcAft>
              <a:buSzPts val="275"/>
              <a:buNone/>
            </a:pPr>
            <a:endParaRPr sz="700"/>
          </a:p>
        </p:txBody>
      </p:sp>
      <p:sp>
        <p:nvSpPr>
          <p:cNvPr id="288" name="Google Shape;288;g17334da6d79_0_72"/>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solidFill>
                  <a:schemeClr val="lt2"/>
                </a:solidFill>
                <a:latin typeface="Source Sans Pro"/>
                <a:ea typeface="Source Sans Pro"/>
                <a:cs typeface="Source Sans Pro"/>
                <a:sym typeface="Source Sans Pro"/>
              </a:rPr>
              <a:t>28</a:t>
            </a:fld>
            <a:endParaRPr>
              <a:solidFill>
                <a:schemeClr val="lt2"/>
              </a:solidFill>
              <a:latin typeface="Source Sans Pro"/>
              <a:ea typeface="Source Sans Pro"/>
              <a:cs typeface="Source Sans Pro"/>
              <a:sym typeface="Source Sans Pr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g17334da6d79_0_78"/>
          <p:cNvSpPr txBox="1">
            <a:spLocks noGrp="1"/>
          </p:cNvSpPr>
          <p:nvPr>
            <p:ph type="title"/>
          </p:nvPr>
        </p:nvSpPr>
        <p:spPr>
          <a:xfrm>
            <a:off x="415600" y="593367"/>
            <a:ext cx="11360700" cy="8313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SEEM - Expansion</a:t>
            </a:r>
            <a:endParaRPr/>
          </a:p>
          <a:p>
            <a:pPr marL="0" lvl="0" indent="0" algn="l" rtl="0">
              <a:spcBef>
                <a:spcPts val="0"/>
              </a:spcBef>
              <a:spcAft>
                <a:spcPts val="0"/>
              </a:spcAft>
              <a:buNone/>
            </a:pPr>
            <a:endParaRPr/>
          </a:p>
        </p:txBody>
      </p:sp>
      <p:sp>
        <p:nvSpPr>
          <p:cNvPr id="294" name="Google Shape;294;g17334da6d79_0_78"/>
          <p:cNvSpPr txBox="1">
            <a:spLocks noGrp="1"/>
          </p:cNvSpPr>
          <p:nvPr>
            <p:ph type="body" idx="1"/>
          </p:nvPr>
        </p:nvSpPr>
        <p:spPr>
          <a:xfrm>
            <a:off x="415600" y="1536624"/>
            <a:ext cx="5333100" cy="5031600"/>
          </a:xfrm>
          <a:prstGeom prst="rect">
            <a:avLst/>
          </a:prstGeom>
        </p:spPr>
        <p:txBody>
          <a:bodyPr spcFirstLastPara="1" wrap="square" lIns="121900" tIns="121900" rIns="121900" bIns="121900" anchor="t" anchorCtr="0">
            <a:normAutofit fontScale="55000" lnSpcReduction="20000"/>
          </a:bodyPr>
          <a:lstStyle/>
          <a:p>
            <a:pPr marL="0" lvl="0" indent="0" algn="l" rtl="0">
              <a:spcBef>
                <a:spcPts val="0"/>
              </a:spcBef>
              <a:spcAft>
                <a:spcPts val="0"/>
              </a:spcAft>
              <a:buNone/>
            </a:pPr>
            <a:r>
              <a:rPr lang="en-US" sz="3600">
                <a:solidFill>
                  <a:schemeClr val="dk2"/>
                </a:solidFill>
              </a:rPr>
              <a:t>Shift from emergency driven home/school based assessments with recommendations to:</a:t>
            </a:r>
            <a:endParaRPr sz="3600">
              <a:solidFill>
                <a:schemeClr val="dk2"/>
              </a:solidFill>
            </a:endParaRPr>
          </a:p>
          <a:p>
            <a:pPr marL="0" lvl="0" indent="0" algn="l" rtl="0">
              <a:spcBef>
                <a:spcPts val="0"/>
              </a:spcBef>
              <a:spcAft>
                <a:spcPts val="0"/>
              </a:spcAft>
              <a:buNone/>
            </a:pPr>
            <a:endParaRPr sz="3600">
              <a:solidFill>
                <a:schemeClr val="dk2"/>
              </a:solidFill>
            </a:endParaRPr>
          </a:p>
          <a:p>
            <a:pPr marL="914400" lvl="0" indent="-354330" algn="l" rtl="0">
              <a:spcBef>
                <a:spcPts val="0"/>
              </a:spcBef>
              <a:spcAft>
                <a:spcPts val="0"/>
              </a:spcAft>
              <a:buClr>
                <a:schemeClr val="dk2"/>
              </a:buClr>
              <a:buSzPct val="100000"/>
              <a:buChar char="●"/>
            </a:pPr>
            <a:r>
              <a:rPr lang="en-US" sz="3600">
                <a:solidFill>
                  <a:schemeClr val="dk2"/>
                </a:solidFill>
              </a:rPr>
              <a:t>Direct Counseling for students who are not able to access mental health support in their community</a:t>
            </a:r>
            <a:endParaRPr sz="3600">
              <a:solidFill>
                <a:schemeClr val="dk2"/>
              </a:solidFill>
            </a:endParaRPr>
          </a:p>
          <a:p>
            <a:pPr marL="914400" lvl="0" indent="-354330" algn="l" rtl="0">
              <a:spcBef>
                <a:spcPts val="0"/>
              </a:spcBef>
              <a:spcAft>
                <a:spcPts val="0"/>
              </a:spcAft>
              <a:buClr>
                <a:schemeClr val="dk2"/>
              </a:buClr>
              <a:buSzPct val="100000"/>
              <a:buChar char="●"/>
            </a:pPr>
            <a:r>
              <a:rPr lang="en-US" sz="3600">
                <a:solidFill>
                  <a:schemeClr val="dk2"/>
                </a:solidFill>
              </a:rPr>
              <a:t>Cover partial to full caseloads due to School Psychologist medical leave or unfilled positions due to School Counselor and Psychologist shortage</a:t>
            </a:r>
            <a:endParaRPr sz="3600">
              <a:solidFill>
                <a:schemeClr val="dk2"/>
              </a:solidFill>
            </a:endParaRPr>
          </a:p>
          <a:p>
            <a:pPr marL="914400" lvl="0" indent="-354330" algn="l" rtl="0">
              <a:spcBef>
                <a:spcPts val="0"/>
              </a:spcBef>
              <a:spcAft>
                <a:spcPts val="0"/>
              </a:spcAft>
              <a:buClr>
                <a:schemeClr val="dk2"/>
              </a:buClr>
              <a:buSzPct val="100000"/>
              <a:buChar char="●"/>
            </a:pPr>
            <a:r>
              <a:rPr lang="en-US" sz="3600">
                <a:solidFill>
                  <a:schemeClr val="dk2"/>
                </a:solidFill>
              </a:rPr>
              <a:t>School Refusal/Avoidance Assessments/Implement support plan</a:t>
            </a:r>
            <a:endParaRPr sz="3600">
              <a:solidFill>
                <a:schemeClr val="dk2"/>
              </a:solidFill>
            </a:endParaRPr>
          </a:p>
          <a:p>
            <a:pPr marL="914400" lvl="0" indent="-354330" algn="l" rtl="0">
              <a:spcBef>
                <a:spcPts val="0"/>
              </a:spcBef>
              <a:spcAft>
                <a:spcPts val="0"/>
              </a:spcAft>
              <a:buClr>
                <a:schemeClr val="dk2"/>
              </a:buClr>
              <a:buSzPct val="100000"/>
              <a:buChar char="●"/>
            </a:pPr>
            <a:r>
              <a:rPr lang="en-US" sz="3600">
                <a:solidFill>
                  <a:schemeClr val="dk2"/>
                </a:solidFill>
              </a:rPr>
              <a:t>Parent training series of support and training during COVID/remote learning times</a:t>
            </a:r>
            <a:endParaRPr sz="3600">
              <a:solidFill>
                <a:schemeClr val="dk2"/>
              </a:solidFill>
            </a:endParaRPr>
          </a:p>
          <a:p>
            <a:pPr marL="0" lvl="0" indent="0" algn="l" rtl="0">
              <a:spcBef>
                <a:spcPts val="0"/>
              </a:spcBef>
              <a:spcAft>
                <a:spcPts val="0"/>
              </a:spcAft>
              <a:buNone/>
            </a:pPr>
            <a:endParaRPr sz="2900">
              <a:solidFill>
                <a:schemeClr val="dk2"/>
              </a:solidFill>
              <a:latin typeface="Arial"/>
              <a:ea typeface="Arial"/>
              <a:cs typeface="Arial"/>
              <a:sym typeface="Arial"/>
            </a:endParaRPr>
          </a:p>
          <a:p>
            <a:pPr marL="0" lvl="0" indent="0" algn="l" rtl="0">
              <a:spcBef>
                <a:spcPts val="0"/>
              </a:spcBef>
              <a:spcAft>
                <a:spcPts val="1600"/>
              </a:spcAft>
              <a:buNone/>
            </a:pPr>
            <a:endParaRPr/>
          </a:p>
        </p:txBody>
      </p:sp>
      <p:sp>
        <p:nvSpPr>
          <p:cNvPr id="295" name="Google Shape;295;g17334da6d79_0_78"/>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29</a:t>
            </a:fld>
            <a:endParaRPr/>
          </a:p>
        </p:txBody>
      </p:sp>
      <p:sp>
        <p:nvSpPr>
          <p:cNvPr id="296" name="Google Shape;296;g17334da6d79_0_78"/>
          <p:cNvSpPr txBox="1">
            <a:spLocks noGrp="1"/>
          </p:cNvSpPr>
          <p:nvPr>
            <p:ph type="body" idx="2"/>
          </p:nvPr>
        </p:nvSpPr>
        <p:spPr>
          <a:xfrm>
            <a:off x="6443200" y="1536624"/>
            <a:ext cx="5333100" cy="4870500"/>
          </a:xfrm>
          <a:prstGeom prst="rect">
            <a:avLst/>
          </a:prstGeom>
        </p:spPr>
        <p:txBody>
          <a:bodyPr spcFirstLastPara="1" wrap="square" lIns="121900" tIns="121900" rIns="121900" bIns="121900" anchor="t" anchorCtr="0">
            <a:normAutofit fontScale="77500" lnSpcReduction="20000"/>
          </a:bodyPr>
          <a:lstStyle/>
          <a:p>
            <a:pPr marL="0" lvl="0" indent="0" algn="l" rtl="0">
              <a:spcBef>
                <a:spcPts val="0"/>
              </a:spcBef>
              <a:spcAft>
                <a:spcPts val="0"/>
              </a:spcAft>
              <a:buNone/>
            </a:pPr>
            <a:r>
              <a:rPr lang="en-US" sz="2364">
                <a:solidFill>
                  <a:srgbClr val="101010"/>
                </a:solidFill>
              </a:rPr>
              <a:t>Referral Trends:</a:t>
            </a:r>
            <a:endParaRPr sz="2364">
              <a:solidFill>
                <a:srgbClr val="101010"/>
              </a:solidFill>
            </a:endParaRPr>
          </a:p>
          <a:p>
            <a:pPr marL="0" lvl="0" indent="0" algn="l" rtl="0">
              <a:spcBef>
                <a:spcPts val="1600"/>
              </a:spcBef>
              <a:spcAft>
                <a:spcPts val="0"/>
              </a:spcAft>
              <a:buNone/>
            </a:pPr>
            <a:r>
              <a:rPr lang="en-US" sz="2364">
                <a:solidFill>
                  <a:srgbClr val="101010"/>
                </a:solidFill>
              </a:rPr>
              <a:t>2018-2020 -  60 students serviced annually</a:t>
            </a:r>
            <a:endParaRPr sz="2364">
              <a:solidFill>
                <a:srgbClr val="101010"/>
              </a:solidFill>
            </a:endParaRPr>
          </a:p>
          <a:p>
            <a:pPr marL="0" lvl="0" indent="0" algn="l" rtl="0">
              <a:spcBef>
                <a:spcPts val="1600"/>
              </a:spcBef>
              <a:spcAft>
                <a:spcPts val="0"/>
              </a:spcAft>
              <a:buNone/>
            </a:pPr>
            <a:r>
              <a:rPr lang="en-US" sz="2364">
                <a:solidFill>
                  <a:srgbClr val="101010"/>
                </a:solidFill>
              </a:rPr>
              <a:t>2020-current: number of students serviced decreased to 30</a:t>
            </a:r>
            <a:endParaRPr sz="2364">
              <a:solidFill>
                <a:srgbClr val="101010"/>
              </a:solidFill>
            </a:endParaRPr>
          </a:p>
          <a:p>
            <a:pPr marL="457200" lvl="0" indent="-344954" algn="l" rtl="0">
              <a:spcBef>
                <a:spcPts val="1600"/>
              </a:spcBef>
              <a:spcAft>
                <a:spcPts val="0"/>
              </a:spcAft>
              <a:buClr>
                <a:srgbClr val="101010"/>
              </a:buClr>
              <a:buSzPct val="100000"/>
              <a:buChar char="●"/>
            </a:pPr>
            <a:r>
              <a:rPr lang="en-US" sz="2364">
                <a:solidFill>
                  <a:srgbClr val="101010"/>
                </a:solidFill>
              </a:rPr>
              <a:t>staffing shortage reduced capacity</a:t>
            </a:r>
            <a:endParaRPr sz="2364">
              <a:solidFill>
                <a:srgbClr val="101010"/>
              </a:solidFill>
            </a:endParaRPr>
          </a:p>
          <a:p>
            <a:pPr marL="457200" lvl="0" indent="-344954" algn="l" rtl="0">
              <a:spcBef>
                <a:spcPts val="0"/>
              </a:spcBef>
              <a:spcAft>
                <a:spcPts val="0"/>
              </a:spcAft>
              <a:buClr>
                <a:srgbClr val="101010"/>
              </a:buClr>
              <a:buSzPct val="100000"/>
              <a:buChar char="●"/>
            </a:pPr>
            <a:r>
              <a:rPr lang="en-US" sz="2364">
                <a:solidFill>
                  <a:srgbClr val="101010"/>
                </a:solidFill>
              </a:rPr>
              <a:t>referrals have increased over time</a:t>
            </a:r>
            <a:endParaRPr sz="2364">
              <a:solidFill>
                <a:srgbClr val="101010"/>
              </a:solidFill>
            </a:endParaRPr>
          </a:p>
          <a:p>
            <a:pPr marL="914400" lvl="1" indent="-344954" algn="l" rtl="0">
              <a:spcBef>
                <a:spcPts val="0"/>
              </a:spcBef>
              <a:spcAft>
                <a:spcPts val="0"/>
              </a:spcAft>
              <a:buClr>
                <a:srgbClr val="101010"/>
              </a:buClr>
              <a:buSzPct val="100000"/>
              <a:buChar char="○"/>
            </a:pPr>
            <a:r>
              <a:rPr lang="en-US" sz="2364">
                <a:solidFill>
                  <a:srgbClr val="101010"/>
                </a:solidFill>
              </a:rPr>
              <a:t>Current Waitlist: 1</a:t>
            </a:r>
            <a:endParaRPr sz="2364">
              <a:solidFill>
                <a:srgbClr val="101010"/>
              </a:solidFill>
            </a:endParaRPr>
          </a:p>
          <a:p>
            <a:pPr marL="1371600" lvl="2" indent="-344954" algn="l" rtl="0">
              <a:spcBef>
                <a:spcPts val="0"/>
              </a:spcBef>
              <a:spcAft>
                <a:spcPts val="0"/>
              </a:spcAft>
              <a:buClr>
                <a:srgbClr val="101010"/>
              </a:buClr>
              <a:buSzPct val="100000"/>
              <a:buChar char="■"/>
            </a:pPr>
            <a:r>
              <a:rPr lang="en-US" sz="2364">
                <a:solidFill>
                  <a:srgbClr val="101010"/>
                </a:solidFill>
              </a:rPr>
              <a:t>1 School Refusal Assessments, </a:t>
            </a:r>
            <a:endParaRPr sz="2364">
              <a:solidFill>
                <a:srgbClr val="101010"/>
              </a:solidFill>
            </a:endParaRPr>
          </a:p>
          <a:p>
            <a:pPr marL="1371600" lvl="2" indent="-344954" algn="l" rtl="0">
              <a:spcBef>
                <a:spcPts val="0"/>
              </a:spcBef>
              <a:spcAft>
                <a:spcPts val="0"/>
              </a:spcAft>
              <a:buClr>
                <a:srgbClr val="101010"/>
              </a:buClr>
              <a:buSzPct val="100000"/>
              <a:buChar char="■"/>
            </a:pPr>
            <a:r>
              <a:rPr lang="en-US" sz="2364">
                <a:solidFill>
                  <a:srgbClr val="101010"/>
                </a:solidFill>
              </a:rPr>
              <a:t>4 Needs Assessments, </a:t>
            </a:r>
            <a:endParaRPr sz="2364">
              <a:solidFill>
                <a:srgbClr val="101010"/>
              </a:solidFill>
            </a:endParaRPr>
          </a:p>
          <a:p>
            <a:pPr marL="1371600" lvl="2" indent="-344954" algn="l" rtl="0">
              <a:spcBef>
                <a:spcPts val="0"/>
              </a:spcBef>
              <a:spcAft>
                <a:spcPts val="0"/>
              </a:spcAft>
              <a:buClr>
                <a:srgbClr val="101010"/>
              </a:buClr>
              <a:buSzPct val="100000"/>
              <a:buChar char="■"/>
            </a:pPr>
            <a:r>
              <a:rPr lang="en-US" sz="2364">
                <a:solidFill>
                  <a:srgbClr val="101010"/>
                </a:solidFill>
              </a:rPr>
              <a:t>2 Ecological Assessments and </a:t>
            </a:r>
            <a:endParaRPr sz="2364">
              <a:solidFill>
                <a:srgbClr val="101010"/>
              </a:solidFill>
            </a:endParaRPr>
          </a:p>
          <a:p>
            <a:pPr marL="1371600" lvl="2" indent="-344954" algn="l" rtl="0">
              <a:spcBef>
                <a:spcPts val="0"/>
              </a:spcBef>
              <a:spcAft>
                <a:spcPts val="0"/>
              </a:spcAft>
              <a:buClr>
                <a:srgbClr val="101010"/>
              </a:buClr>
              <a:buSzPct val="100000"/>
              <a:buChar char="■"/>
            </a:pPr>
            <a:r>
              <a:rPr lang="en-US" sz="2364">
                <a:solidFill>
                  <a:srgbClr val="101010"/>
                </a:solidFill>
              </a:rPr>
              <a:t>2 family stabilizations. </a:t>
            </a:r>
            <a:endParaRPr sz="2364">
              <a:solidFill>
                <a:srgbClr val="101010"/>
              </a:solidFill>
            </a:endParaRPr>
          </a:p>
          <a:p>
            <a:pPr marL="457200" lvl="0" indent="-344954" algn="l" rtl="0">
              <a:spcBef>
                <a:spcPts val="0"/>
              </a:spcBef>
              <a:spcAft>
                <a:spcPts val="0"/>
              </a:spcAft>
              <a:buClr>
                <a:srgbClr val="101010"/>
              </a:buClr>
              <a:buSzPct val="100000"/>
              <a:buChar char="●"/>
            </a:pPr>
            <a:r>
              <a:rPr lang="en-US" sz="2364">
                <a:solidFill>
                  <a:srgbClr val="101010"/>
                </a:solidFill>
              </a:rPr>
              <a:t>Consistent waitlist since 2018</a:t>
            </a:r>
            <a:endParaRPr sz="2364">
              <a:solidFill>
                <a:srgbClr val="101010"/>
              </a:solidFill>
            </a:endParaRPr>
          </a:p>
          <a:p>
            <a:pPr marL="1828800" lvl="0" indent="0" algn="l" rtl="0">
              <a:spcBef>
                <a:spcPts val="1600"/>
              </a:spcBef>
              <a:spcAft>
                <a:spcPts val="0"/>
              </a:spcAft>
              <a:buNone/>
            </a:pPr>
            <a:endParaRPr>
              <a:solidFill>
                <a:srgbClr val="101010"/>
              </a:solidFill>
            </a:endParaRPr>
          </a:p>
          <a:p>
            <a:pPr marL="0" lvl="0" indent="0" algn="l" rtl="0">
              <a:spcBef>
                <a:spcPts val="1600"/>
              </a:spcBef>
              <a:spcAft>
                <a:spcPts val="1600"/>
              </a:spcAft>
              <a:buNone/>
            </a:pPr>
            <a:r>
              <a:rPr lang="en-US"/>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5"/>
          <p:cNvSpPr txBox="1">
            <a:spLocks noGrp="1"/>
          </p:cNvSpPr>
          <p:nvPr>
            <p:ph type="body" idx="1"/>
          </p:nvPr>
        </p:nvSpPr>
        <p:spPr>
          <a:xfrm>
            <a:off x="415650" y="2068702"/>
            <a:ext cx="11360700" cy="3494400"/>
          </a:xfrm>
          <a:prstGeom prst="rect">
            <a:avLst/>
          </a:prstGeom>
          <a:noFill/>
          <a:ln>
            <a:noFill/>
          </a:ln>
        </p:spPr>
        <p:txBody>
          <a:bodyPr spcFirstLastPara="1" wrap="square" lIns="91425" tIns="45700" rIns="91425" bIns="45700" anchor="t" anchorCtr="0">
            <a:noAutofit/>
          </a:bodyPr>
          <a:lstStyle/>
          <a:p>
            <a:pPr marL="609600" lvl="0" indent="-517525" algn="l" rtl="0">
              <a:lnSpc>
                <a:spcPct val="115000"/>
              </a:lnSpc>
              <a:spcBef>
                <a:spcPts val="0"/>
              </a:spcBef>
              <a:spcAft>
                <a:spcPts val="0"/>
              </a:spcAft>
              <a:buClr>
                <a:schemeClr val="dk1"/>
              </a:buClr>
              <a:buSzPts val="3350"/>
              <a:buChar char="●"/>
            </a:pPr>
            <a:r>
              <a:rPr lang="en-US" sz="3350">
                <a:solidFill>
                  <a:schemeClr val="dk1"/>
                </a:solidFill>
              </a:rPr>
              <a:t>Bridge Program (SEEM)</a:t>
            </a:r>
            <a:endParaRPr sz="3350">
              <a:solidFill>
                <a:schemeClr val="dk1"/>
              </a:solidFill>
            </a:endParaRPr>
          </a:p>
          <a:p>
            <a:pPr marL="609600" lvl="0" indent="-517525" algn="l" rtl="0">
              <a:lnSpc>
                <a:spcPct val="115000"/>
              </a:lnSpc>
              <a:spcBef>
                <a:spcPts val="0"/>
              </a:spcBef>
              <a:spcAft>
                <a:spcPts val="0"/>
              </a:spcAft>
              <a:buClr>
                <a:schemeClr val="dk1"/>
              </a:buClr>
              <a:buSzPts val="3350"/>
              <a:buChar char="●"/>
            </a:pPr>
            <a:r>
              <a:rPr lang="en-US" sz="3350">
                <a:solidFill>
                  <a:schemeClr val="dk1"/>
                </a:solidFill>
              </a:rPr>
              <a:t>Connections Program (NEC)</a:t>
            </a:r>
            <a:endParaRPr sz="3350">
              <a:solidFill>
                <a:schemeClr val="dk1"/>
              </a:solidFill>
            </a:endParaRPr>
          </a:p>
          <a:p>
            <a:pPr marL="609600" lvl="0" indent="-517525" algn="l" rtl="0">
              <a:spcBef>
                <a:spcPts val="0"/>
              </a:spcBef>
              <a:spcAft>
                <a:spcPts val="0"/>
              </a:spcAft>
              <a:buClr>
                <a:schemeClr val="dk1"/>
              </a:buClr>
              <a:buSzPts val="3350"/>
              <a:buChar char="●"/>
            </a:pPr>
            <a:r>
              <a:rPr lang="en-US" sz="3350">
                <a:solidFill>
                  <a:schemeClr val="dk1"/>
                </a:solidFill>
              </a:rPr>
              <a:t>Family Success Partnership (AVC and READS)</a:t>
            </a:r>
            <a:endParaRPr sz="3350">
              <a:solidFill>
                <a:schemeClr val="dk1"/>
              </a:solidFill>
            </a:endParaRPr>
          </a:p>
          <a:p>
            <a:pPr marL="0" lvl="0" indent="0" algn="l" rtl="0">
              <a:lnSpc>
                <a:spcPct val="115000"/>
              </a:lnSpc>
              <a:spcBef>
                <a:spcPts val="0"/>
              </a:spcBef>
              <a:spcAft>
                <a:spcPts val="0"/>
              </a:spcAft>
              <a:buSzPts val="1800"/>
              <a:buNone/>
            </a:pPr>
            <a:endParaRPr sz="2900">
              <a:solidFill>
                <a:schemeClr val="dk1"/>
              </a:solidFill>
            </a:endParaRPr>
          </a:p>
          <a:p>
            <a:pPr marL="101600" lvl="0" indent="0" algn="l" rtl="0">
              <a:lnSpc>
                <a:spcPct val="115000"/>
              </a:lnSpc>
              <a:spcBef>
                <a:spcPts val="0"/>
              </a:spcBef>
              <a:spcAft>
                <a:spcPts val="0"/>
              </a:spcAft>
              <a:buClr>
                <a:srgbClr val="000000"/>
              </a:buClr>
              <a:buSzPts val="3200"/>
              <a:buFont typeface="Arial"/>
              <a:buNone/>
            </a:pPr>
            <a:r>
              <a:rPr lang="en-US" sz="2900">
                <a:solidFill>
                  <a:srgbClr val="101010"/>
                </a:solidFill>
              </a:rPr>
              <a:t>“Comprehensive support models aim to address the out-of-school factors that can impact students’ in-school engagement and readiness to learn.” </a:t>
            </a:r>
            <a:endParaRPr sz="2900"/>
          </a:p>
          <a:p>
            <a:pPr marL="571500" lvl="1" indent="0" algn="l" rtl="0">
              <a:lnSpc>
                <a:spcPct val="100000"/>
              </a:lnSpc>
              <a:spcBef>
                <a:spcPts val="0"/>
              </a:spcBef>
              <a:spcAft>
                <a:spcPts val="0"/>
              </a:spcAft>
              <a:buClr>
                <a:srgbClr val="000000"/>
              </a:buClr>
              <a:buSzPts val="1946"/>
              <a:buFont typeface="Arial"/>
              <a:buNone/>
            </a:pPr>
            <a:endParaRPr sz="2016"/>
          </a:p>
          <a:p>
            <a:pPr marL="571500" lvl="1" indent="0" algn="l" rtl="0">
              <a:lnSpc>
                <a:spcPct val="100000"/>
              </a:lnSpc>
              <a:spcBef>
                <a:spcPts val="0"/>
              </a:spcBef>
              <a:spcAft>
                <a:spcPts val="0"/>
              </a:spcAft>
              <a:buClr>
                <a:srgbClr val="000000"/>
              </a:buClr>
              <a:buSzPts val="1946"/>
              <a:buFont typeface="Arial"/>
              <a:buNone/>
            </a:pPr>
            <a:r>
              <a:rPr lang="en-US" sz="2016"/>
              <a:t>Bowden, A.B. &amp; Gish, J.W., Brown Center Chalkboard, 4/26/21</a:t>
            </a:r>
            <a:endParaRPr sz="2900">
              <a:solidFill>
                <a:schemeClr val="dk1"/>
              </a:solidFill>
            </a:endParaRPr>
          </a:p>
        </p:txBody>
      </p:sp>
      <p:sp>
        <p:nvSpPr>
          <p:cNvPr id="80" name="Google Shape;80;p5"/>
          <p:cNvSpPr txBox="1">
            <a:spLocks noGrp="1"/>
          </p:cNvSpPr>
          <p:nvPr>
            <p:ph type="title"/>
          </p:nvPr>
        </p:nvSpPr>
        <p:spPr>
          <a:xfrm>
            <a:off x="415600" y="593367"/>
            <a:ext cx="11360700" cy="831300"/>
          </a:xfrm>
          <a:prstGeom prst="rect">
            <a:avLst/>
          </a:prstGeom>
        </p:spPr>
        <p:txBody>
          <a:bodyPr spcFirstLastPara="1" wrap="square" lIns="121900" tIns="121900" rIns="121900" bIns="121900" anchor="t" anchorCtr="0">
            <a:normAutofit fontScale="90000"/>
          </a:bodyPr>
          <a:lstStyle/>
          <a:p>
            <a:pPr marL="0" lvl="0" indent="0" algn="ctr" rtl="0">
              <a:spcBef>
                <a:spcPts val="0"/>
              </a:spcBef>
              <a:spcAft>
                <a:spcPts val="0"/>
              </a:spcAft>
              <a:buNone/>
            </a:pPr>
            <a:r>
              <a:rPr lang="en-US"/>
              <a:t>Collaborative Models of Wraparound Services </a:t>
            </a:r>
            <a:endParaRPr/>
          </a:p>
          <a:p>
            <a:pPr marL="0" lvl="0" indent="0" algn="ctr" rtl="0">
              <a:spcBef>
                <a:spcPts val="0"/>
              </a:spcBef>
              <a:spcAft>
                <a:spcPts val="0"/>
              </a:spcAft>
              <a:buNone/>
            </a:pPr>
            <a:r>
              <a:rPr lang="en-US"/>
              <a:t>are known as:</a:t>
            </a:r>
            <a:endParaRPr/>
          </a:p>
        </p:txBody>
      </p:sp>
      <p:sp>
        <p:nvSpPr>
          <p:cNvPr id="81" name="Google Shape;81;p5"/>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solidFill>
                  <a:schemeClr val="lt2"/>
                </a:solidFill>
                <a:latin typeface="Source Sans Pro"/>
                <a:ea typeface="Source Sans Pro"/>
                <a:cs typeface="Source Sans Pro"/>
                <a:sym typeface="Source Sans Pro"/>
              </a:rPr>
              <a:t>3</a:t>
            </a:fld>
            <a:endParaRPr>
              <a:solidFill>
                <a:schemeClr val="lt2"/>
              </a:solidFill>
              <a:latin typeface="Source Sans Pro"/>
              <a:ea typeface="Source Sans Pro"/>
              <a:cs typeface="Source Sans Pro"/>
              <a:sym typeface="Source Sans Pr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g17334da6d79_0_84"/>
          <p:cNvSpPr txBox="1">
            <a:spLocks noGrp="1"/>
          </p:cNvSpPr>
          <p:nvPr>
            <p:ph type="title"/>
          </p:nvPr>
        </p:nvSpPr>
        <p:spPr>
          <a:xfrm>
            <a:off x="415600" y="593367"/>
            <a:ext cx="11360700" cy="8313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SEEM - Unique Features</a:t>
            </a:r>
            <a:endParaRPr/>
          </a:p>
        </p:txBody>
      </p:sp>
      <p:sp>
        <p:nvSpPr>
          <p:cNvPr id="302" name="Google Shape;302;g17334da6d79_0_84"/>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fontScale="85000" lnSpcReduction="10000"/>
          </a:bodyPr>
          <a:lstStyle/>
          <a:p>
            <a:pPr marL="0" lvl="0" indent="0" algn="l" rtl="0">
              <a:spcBef>
                <a:spcPts val="0"/>
              </a:spcBef>
              <a:spcAft>
                <a:spcPts val="0"/>
              </a:spcAft>
              <a:buNone/>
            </a:pPr>
            <a:r>
              <a:rPr lang="en-US">
                <a:solidFill>
                  <a:srgbClr val="000000"/>
                </a:solidFill>
              </a:rPr>
              <a:t>SEL Grant </a:t>
            </a:r>
            <a:endParaRPr>
              <a:solidFill>
                <a:srgbClr val="000000"/>
              </a:solidFill>
            </a:endParaRPr>
          </a:p>
          <a:p>
            <a:pPr marL="0" lvl="0" indent="0" algn="l" rtl="0">
              <a:spcBef>
                <a:spcPts val="1600"/>
              </a:spcBef>
              <a:spcAft>
                <a:spcPts val="0"/>
              </a:spcAft>
              <a:buNone/>
            </a:pPr>
            <a:r>
              <a:rPr lang="en-US">
                <a:solidFill>
                  <a:srgbClr val="000000"/>
                </a:solidFill>
              </a:rPr>
              <a:t>2021/2022 SEEM was awarded $42,500 through grant code 613/311</a:t>
            </a:r>
            <a:endParaRPr>
              <a:solidFill>
                <a:srgbClr val="000000"/>
              </a:solidFill>
            </a:endParaRPr>
          </a:p>
          <a:p>
            <a:pPr marL="457200" lvl="0" indent="-358140" algn="l" rtl="0">
              <a:spcBef>
                <a:spcPts val="1600"/>
              </a:spcBef>
              <a:spcAft>
                <a:spcPts val="0"/>
              </a:spcAft>
              <a:buClr>
                <a:srgbClr val="000000"/>
              </a:buClr>
              <a:buSzPct val="100000"/>
              <a:buChar char="●"/>
            </a:pPr>
            <a:r>
              <a:rPr lang="en-US">
                <a:solidFill>
                  <a:srgbClr val="000000"/>
                </a:solidFill>
              </a:rPr>
              <a:t>direct work with students through an afterschool program that targeted students who were less likely to be able to attend programs in their community due to economic or behavioral factors.  12 students attended an 8 week program in the Spring of 2022.</a:t>
            </a:r>
            <a:endParaRPr>
              <a:solidFill>
                <a:srgbClr val="000000"/>
              </a:solidFill>
            </a:endParaRPr>
          </a:p>
          <a:p>
            <a:pPr marL="457200" lvl="0" indent="-358140" algn="l" rtl="0">
              <a:spcBef>
                <a:spcPts val="0"/>
              </a:spcBef>
              <a:spcAft>
                <a:spcPts val="0"/>
              </a:spcAft>
              <a:buClr>
                <a:srgbClr val="000000"/>
              </a:buClr>
              <a:buSzPct val="100000"/>
              <a:buChar char="●"/>
            </a:pPr>
            <a:r>
              <a:rPr lang="en-US">
                <a:solidFill>
                  <a:srgbClr val="000000"/>
                </a:solidFill>
              </a:rPr>
              <a:t>professional development was delivered to SEEM staff that focus on childhood/adolescent anxiety</a:t>
            </a:r>
            <a:endParaRPr>
              <a:solidFill>
                <a:srgbClr val="000000"/>
              </a:solidFill>
            </a:endParaRPr>
          </a:p>
          <a:p>
            <a:pPr marL="457200" lvl="0" indent="-358140" algn="l" rtl="0">
              <a:spcBef>
                <a:spcPts val="0"/>
              </a:spcBef>
              <a:spcAft>
                <a:spcPts val="0"/>
              </a:spcAft>
              <a:buClr>
                <a:srgbClr val="000000"/>
              </a:buClr>
              <a:buSzPct val="100000"/>
              <a:buChar char="●"/>
            </a:pPr>
            <a:r>
              <a:rPr lang="en-US">
                <a:solidFill>
                  <a:srgbClr val="000000"/>
                </a:solidFill>
              </a:rPr>
              <a:t>outreach was provided to families in their homes or community locations afterschool and on weekends to help them access community resources and services</a:t>
            </a:r>
            <a:endParaRPr>
              <a:solidFill>
                <a:srgbClr val="000000"/>
              </a:solidFill>
            </a:endParaRPr>
          </a:p>
          <a:p>
            <a:pPr marL="457200" lvl="0" indent="-358140" algn="l" rtl="0">
              <a:spcBef>
                <a:spcPts val="0"/>
              </a:spcBef>
              <a:spcAft>
                <a:spcPts val="0"/>
              </a:spcAft>
              <a:buClr>
                <a:srgbClr val="000000"/>
              </a:buClr>
              <a:buSzPct val="100000"/>
              <a:buChar char="●"/>
            </a:pPr>
            <a:r>
              <a:rPr lang="en-US">
                <a:solidFill>
                  <a:srgbClr val="000000"/>
                </a:solidFill>
              </a:rPr>
              <a:t>biofeedback tools were purchased and used with our SEL program students	</a:t>
            </a:r>
            <a:endParaRPr>
              <a:solidFill>
                <a:srgbClr val="000000"/>
              </a:solidFill>
            </a:endParaRPr>
          </a:p>
          <a:p>
            <a:pPr marL="0" lvl="0" indent="0" algn="l" rtl="0">
              <a:spcBef>
                <a:spcPts val="1600"/>
              </a:spcBef>
              <a:spcAft>
                <a:spcPts val="1600"/>
              </a:spcAft>
              <a:buNone/>
            </a:pPr>
            <a:r>
              <a:rPr lang="en-US">
                <a:solidFill>
                  <a:srgbClr val="000000"/>
                </a:solidFill>
              </a:rPr>
              <a:t>2022/2023 SEEM was awarded $50,000 and will continue with the described services above increasing out afterschool program to 18 weeks and up to 36 students. </a:t>
            </a:r>
            <a:endParaRPr>
              <a:solidFill>
                <a:srgbClr val="000000"/>
              </a:solidFill>
            </a:endParaRPr>
          </a:p>
        </p:txBody>
      </p:sp>
      <p:sp>
        <p:nvSpPr>
          <p:cNvPr id="303" name="Google Shape;303;g17334da6d79_0_84"/>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solidFill>
                  <a:schemeClr val="lt2"/>
                </a:solidFill>
                <a:latin typeface="Source Sans Pro"/>
                <a:ea typeface="Source Sans Pro"/>
                <a:cs typeface="Source Sans Pro"/>
                <a:sym typeface="Source Sans Pro"/>
              </a:rPr>
              <a:t>30</a:t>
            </a:fld>
            <a:endParaRPr>
              <a:solidFill>
                <a:schemeClr val="lt2"/>
              </a:solidFill>
              <a:latin typeface="Source Sans Pro"/>
              <a:ea typeface="Source Sans Pro"/>
              <a:cs typeface="Source Sans Pro"/>
              <a:sym typeface="Source Sans Pr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g12916248f28_0_289"/>
          <p:cNvSpPr txBox="1">
            <a:spLocks noGrp="1"/>
          </p:cNvSpPr>
          <p:nvPr>
            <p:ph type="title"/>
          </p:nvPr>
        </p:nvSpPr>
        <p:spPr>
          <a:xfrm>
            <a:off x="415600" y="593367"/>
            <a:ext cx="11360700" cy="831300"/>
          </a:xfrm>
          <a:prstGeom prst="rect">
            <a:avLst/>
          </a:prstGeom>
        </p:spPr>
        <p:txBody>
          <a:bodyPr spcFirstLastPara="1" wrap="square" lIns="121900" tIns="121900" rIns="121900" bIns="121900" anchor="t" anchorCtr="0">
            <a:normAutofit fontScale="90000"/>
          </a:bodyPr>
          <a:lstStyle/>
          <a:p>
            <a:pPr marL="0" lvl="0" indent="0" algn="ctr" rtl="0">
              <a:spcBef>
                <a:spcPts val="0"/>
              </a:spcBef>
              <a:spcAft>
                <a:spcPts val="0"/>
              </a:spcAft>
              <a:buNone/>
            </a:pPr>
            <a:r>
              <a:rPr lang="en-US"/>
              <a:t>Distinctive Services to Districts and Families </a:t>
            </a:r>
            <a:endParaRPr/>
          </a:p>
          <a:p>
            <a:pPr marL="0" lvl="0" indent="0" algn="ctr" rtl="0">
              <a:spcBef>
                <a:spcPts val="0"/>
              </a:spcBef>
              <a:spcAft>
                <a:spcPts val="0"/>
              </a:spcAft>
              <a:buNone/>
            </a:pPr>
            <a:r>
              <a:rPr lang="en-US"/>
              <a:t>are Evolving Continuously</a:t>
            </a:r>
            <a:endParaRPr/>
          </a:p>
        </p:txBody>
      </p:sp>
      <p:sp>
        <p:nvSpPr>
          <p:cNvPr id="309" name="Google Shape;309;g12916248f28_0_289"/>
          <p:cNvSpPr txBox="1">
            <a:spLocks noGrp="1"/>
          </p:cNvSpPr>
          <p:nvPr>
            <p:ph type="body" idx="1"/>
          </p:nvPr>
        </p:nvSpPr>
        <p:spPr>
          <a:xfrm>
            <a:off x="415600" y="1778333"/>
            <a:ext cx="11360700" cy="4555200"/>
          </a:xfrm>
          <a:prstGeom prst="rect">
            <a:avLst/>
          </a:prstGeom>
        </p:spPr>
        <p:txBody>
          <a:bodyPr spcFirstLastPara="1" wrap="square" lIns="121900" tIns="121900" rIns="121900" bIns="121900" anchor="t" anchorCtr="0">
            <a:noAutofit/>
          </a:bodyPr>
          <a:lstStyle/>
          <a:p>
            <a:pPr marL="914400" lvl="1" indent="-441323" algn="l" rtl="0">
              <a:lnSpc>
                <a:spcPct val="95000"/>
              </a:lnSpc>
              <a:spcBef>
                <a:spcPts val="0"/>
              </a:spcBef>
              <a:spcAft>
                <a:spcPts val="0"/>
              </a:spcAft>
              <a:buClr>
                <a:srgbClr val="101010"/>
              </a:buClr>
              <a:buSzPts val="3350"/>
              <a:buChar char="○"/>
            </a:pPr>
            <a:r>
              <a:rPr lang="en-US" sz="3350">
                <a:solidFill>
                  <a:srgbClr val="101010"/>
                </a:solidFill>
              </a:rPr>
              <a:t>Increasing need</a:t>
            </a:r>
            <a:endParaRPr sz="3350">
              <a:solidFill>
                <a:srgbClr val="101010"/>
              </a:solidFill>
            </a:endParaRPr>
          </a:p>
          <a:p>
            <a:pPr marL="1371600" lvl="2" indent="-441325" algn="l" rtl="0">
              <a:spcBef>
                <a:spcPts val="0"/>
              </a:spcBef>
              <a:spcAft>
                <a:spcPts val="0"/>
              </a:spcAft>
              <a:buClr>
                <a:srgbClr val="101010"/>
              </a:buClr>
              <a:buSzPts val="3350"/>
              <a:buChar char="■"/>
            </a:pPr>
            <a:r>
              <a:rPr lang="en-US" sz="3350">
                <a:solidFill>
                  <a:srgbClr val="101010"/>
                </a:solidFill>
              </a:rPr>
              <a:t>need for individual check-ins</a:t>
            </a:r>
            <a:endParaRPr sz="3350">
              <a:solidFill>
                <a:srgbClr val="101010"/>
              </a:solidFill>
            </a:endParaRPr>
          </a:p>
          <a:p>
            <a:pPr marL="1371600" lvl="2" indent="-441325" algn="l" rtl="0">
              <a:spcBef>
                <a:spcPts val="0"/>
              </a:spcBef>
              <a:spcAft>
                <a:spcPts val="0"/>
              </a:spcAft>
              <a:buClr>
                <a:srgbClr val="101010"/>
              </a:buClr>
              <a:buSzPts val="3350"/>
              <a:buChar char="■"/>
            </a:pPr>
            <a:r>
              <a:rPr lang="en-US" sz="3350">
                <a:solidFill>
                  <a:srgbClr val="101010"/>
                </a:solidFill>
              </a:rPr>
              <a:t>interim services</a:t>
            </a:r>
            <a:endParaRPr sz="3350">
              <a:solidFill>
                <a:srgbClr val="101010"/>
              </a:solidFill>
            </a:endParaRPr>
          </a:p>
          <a:p>
            <a:pPr marL="1371600" lvl="2" indent="-441325" algn="l" rtl="0">
              <a:spcBef>
                <a:spcPts val="0"/>
              </a:spcBef>
              <a:spcAft>
                <a:spcPts val="0"/>
              </a:spcAft>
              <a:buClr>
                <a:srgbClr val="101010"/>
              </a:buClr>
              <a:buSzPts val="3350"/>
              <a:buChar char="■"/>
            </a:pPr>
            <a:r>
              <a:rPr lang="en-US" sz="3350">
                <a:solidFill>
                  <a:srgbClr val="101010"/>
                </a:solidFill>
              </a:rPr>
              <a:t>gaps in provision of services</a:t>
            </a:r>
            <a:endParaRPr sz="3350">
              <a:solidFill>
                <a:srgbClr val="101010"/>
              </a:solidFill>
            </a:endParaRPr>
          </a:p>
          <a:p>
            <a:pPr marL="914400" lvl="1" indent="-441323" algn="l" rtl="0">
              <a:lnSpc>
                <a:spcPct val="95000"/>
              </a:lnSpc>
              <a:spcBef>
                <a:spcPts val="0"/>
              </a:spcBef>
              <a:spcAft>
                <a:spcPts val="0"/>
              </a:spcAft>
              <a:buClr>
                <a:srgbClr val="101010"/>
              </a:buClr>
              <a:buSzPts val="3350"/>
              <a:buChar char="○"/>
            </a:pPr>
            <a:r>
              <a:rPr lang="en-US" sz="3350">
                <a:solidFill>
                  <a:srgbClr val="101010"/>
                </a:solidFill>
              </a:rPr>
              <a:t>Complexity of services increasing as districts adopt practices internally.  </a:t>
            </a:r>
            <a:endParaRPr sz="3350">
              <a:solidFill>
                <a:srgbClr val="101010"/>
              </a:solidFill>
            </a:endParaRPr>
          </a:p>
          <a:p>
            <a:pPr marL="914400" lvl="1" indent="-441323" algn="l" rtl="0">
              <a:lnSpc>
                <a:spcPct val="95000"/>
              </a:lnSpc>
              <a:spcBef>
                <a:spcPts val="0"/>
              </a:spcBef>
              <a:spcAft>
                <a:spcPts val="0"/>
              </a:spcAft>
              <a:buClr>
                <a:srgbClr val="101010"/>
              </a:buClr>
              <a:buSzPts val="3350"/>
              <a:buChar char="○"/>
            </a:pPr>
            <a:r>
              <a:rPr lang="en-US" sz="3350">
                <a:solidFill>
                  <a:srgbClr val="101010"/>
                </a:solidFill>
              </a:rPr>
              <a:t>Outlier cases are becoming more common</a:t>
            </a:r>
            <a:endParaRPr sz="3350">
              <a:solidFill>
                <a:srgbClr val="101010"/>
              </a:solidFill>
            </a:endParaRPr>
          </a:p>
          <a:p>
            <a:pPr marL="914400" lvl="1" indent="-441323" algn="l" rtl="0">
              <a:lnSpc>
                <a:spcPct val="95000"/>
              </a:lnSpc>
              <a:spcBef>
                <a:spcPts val="0"/>
              </a:spcBef>
              <a:spcAft>
                <a:spcPts val="0"/>
              </a:spcAft>
              <a:buClr>
                <a:srgbClr val="101010"/>
              </a:buClr>
              <a:buSzPts val="3350"/>
              <a:buChar char="○"/>
            </a:pPr>
            <a:r>
              <a:rPr lang="en-US" sz="3350">
                <a:solidFill>
                  <a:srgbClr val="101010"/>
                </a:solidFill>
              </a:rPr>
              <a:t>Increased percentage of goals are focused on Mental Health of child or family member</a:t>
            </a:r>
            <a:endParaRPr sz="3350">
              <a:solidFill>
                <a:srgbClr val="101010"/>
              </a:solidFill>
            </a:endParaRPr>
          </a:p>
        </p:txBody>
      </p:sp>
      <p:sp>
        <p:nvSpPr>
          <p:cNvPr id="310" name="Google Shape;310;g12916248f28_0_289"/>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solidFill>
                  <a:schemeClr val="lt2"/>
                </a:solidFill>
                <a:latin typeface="Source Sans Pro"/>
                <a:ea typeface="Source Sans Pro"/>
                <a:cs typeface="Source Sans Pro"/>
                <a:sym typeface="Source Sans Pro"/>
              </a:rPr>
              <a:t>31</a:t>
            </a:fld>
            <a:endParaRPr>
              <a:solidFill>
                <a:schemeClr val="lt2"/>
              </a:solidFill>
              <a:latin typeface="Source Sans Pro"/>
              <a:ea typeface="Source Sans Pro"/>
              <a:cs typeface="Source Sans Pro"/>
              <a:sym typeface="Source Sans Pro"/>
            </a:endParaRPr>
          </a:p>
        </p:txBody>
      </p:sp>
      <p:pic>
        <p:nvPicPr>
          <p:cNvPr id="311" name="Google Shape;311;g12916248f28_0_289"/>
          <p:cNvPicPr preferRelativeResize="0"/>
          <p:nvPr/>
        </p:nvPicPr>
        <p:blipFill>
          <a:blip r:embed="rId3">
            <a:alphaModFix/>
          </a:blip>
          <a:stretch>
            <a:fillRect/>
          </a:stretch>
        </p:blipFill>
        <p:spPr>
          <a:xfrm>
            <a:off x="9147350" y="1778325"/>
            <a:ext cx="2098950" cy="20989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g12916248f28_0_492"/>
          <p:cNvSpPr txBox="1">
            <a:spLocks noGrp="1"/>
          </p:cNvSpPr>
          <p:nvPr>
            <p:ph type="title"/>
          </p:nvPr>
        </p:nvSpPr>
        <p:spPr>
          <a:xfrm>
            <a:off x="415650" y="566017"/>
            <a:ext cx="11360700" cy="8103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SzPts val="990"/>
              <a:buNone/>
            </a:pPr>
            <a:r>
              <a:rPr lang="en-US" sz="5100"/>
              <a:t>Q and A	</a:t>
            </a:r>
            <a:endParaRPr sz="5100"/>
          </a:p>
        </p:txBody>
      </p:sp>
      <p:sp>
        <p:nvSpPr>
          <p:cNvPr id="317" name="Google Shape;317;g12916248f28_0_492"/>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p>
            <a:pPr marL="0" lvl="0" indent="0" algn="ctr" rtl="0">
              <a:spcBef>
                <a:spcPts val="0"/>
              </a:spcBef>
              <a:spcAft>
                <a:spcPts val="0"/>
              </a:spcAft>
              <a:buNone/>
            </a:pPr>
            <a:r>
              <a:rPr lang="en-US" sz="5700">
                <a:solidFill>
                  <a:srgbClr val="101010"/>
                </a:solidFill>
              </a:rPr>
              <a:t>Thank you!</a:t>
            </a:r>
            <a:endParaRPr sz="5700">
              <a:solidFill>
                <a:srgbClr val="101010"/>
              </a:solidFill>
            </a:endParaRPr>
          </a:p>
          <a:p>
            <a:pPr marL="0" lvl="0" indent="0" algn="ctr" rtl="0">
              <a:spcBef>
                <a:spcPts val="1600"/>
              </a:spcBef>
              <a:spcAft>
                <a:spcPts val="0"/>
              </a:spcAft>
              <a:buNone/>
            </a:pPr>
            <a:endParaRPr sz="5700">
              <a:solidFill>
                <a:srgbClr val="101010"/>
              </a:solidFill>
            </a:endParaRPr>
          </a:p>
          <a:p>
            <a:pPr marL="0" lvl="0" indent="0" algn="ctr" rtl="0">
              <a:spcBef>
                <a:spcPts val="1600"/>
              </a:spcBef>
              <a:spcAft>
                <a:spcPts val="1600"/>
              </a:spcAft>
              <a:buNone/>
            </a:pPr>
            <a:r>
              <a:rPr lang="en-US" sz="4000">
                <a:solidFill>
                  <a:srgbClr val="101010"/>
                </a:solidFill>
              </a:rPr>
              <a:t>Additional resources and references are including in the slides that follow.</a:t>
            </a:r>
            <a:endParaRPr sz="4000">
              <a:solidFill>
                <a:srgbClr val="101010"/>
              </a:solidFill>
            </a:endParaRPr>
          </a:p>
        </p:txBody>
      </p:sp>
      <p:sp>
        <p:nvSpPr>
          <p:cNvPr id="318" name="Google Shape;318;g12916248f28_0_492"/>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solidFill>
                  <a:schemeClr val="lt2"/>
                </a:solidFill>
                <a:latin typeface="Source Sans Pro"/>
                <a:ea typeface="Source Sans Pro"/>
                <a:cs typeface="Source Sans Pro"/>
                <a:sym typeface="Source Sans Pro"/>
              </a:rPr>
              <a:t>32</a:t>
            </a:fld>
            <a:endParaRPr>
              <a:solidFill>
                <a:schemeClr val="lt2"/>
              </a:solidFill>
              <a:latin typeface="Source Sans Pro"/>
              <a:ea typeface="Source Sans Pro"/>
              <a:cs typeface="Source Sans Pro"/>
              <a:sym typeface="Source Sans Pro"/>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9"/>
          <p:cNvSpPr txBox="1">
            <a:spLocks noGrp="1"/>
          </p:cNvSpPr>
          <p:nvPr>
            <p:ph type="title"/>
          </p:nvPr>
        </p:nvSpPr>
        <p:spPr>
          <a:xfrm>
            <a:off x="415600" y="593367"/>
            <a:ext cx="11360700" cy="8313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endParaRPr/>
          </a:p>
        </p:txBody>
      </p:sp>
      <p:sp>
        <p:nvSpPr>
          <p:cNvPr id="324" name="Google Shape;324;p9"/>
          <p:cNvSpPr txBox="1">
            <a:spLocks noGrp="1"/>
          </p:cNvSpPr>
          <p:nvPr>
            <p:ph type="body" idx="1"/>
          </p:nvPr>
        </p:nvSpPr>
        <p:spPr>
          <a:xfrm>
            <a:off x="415600" y="1536633"/>
            <a:ext cx="11360700" cy="4555200"/>
          </a:xfrm>
          <a:prstGeom prst="rect">
            <a:avLst/>
          </a:prstGeom>
          <a:noFill/>
          <a:ln>
            <a:noFill/>
          </a:ln>
        </p:spPr>
        <p:txBody>
          <a:bodyPr spcFirstLastPara="1" wrap="square" lIns="91425" tIns="45700" rIns="91425" bIns="45700" anchor="t" anchorCtr="0">
            <a:noAutofit/>
          </a:bodyPr>
          <a:lstStyle/>
          <a:p>
            <a:pPr marL="457200" lvl="0" indent="-400050" algn="l" rtl="0">
              <a:lnSpc>
                <a:spcPct val="100000"/>
              </a:lnSpc>
              <a:spcBef>
                <a:spcPts val="0"/>
              </a:spcBef>
              <a:spcAft>
                <a:spcPts val="0"/>
              </a:spcAft>
              <a:buClr>
                <a:srgbClr val="101010"/>
              </a:buClr>
              <a:buSzPts val="2700"/>
              <a:buChar char="●"/>
            </a:pPr>
            <a:r>
              <a:rPr lang="en-US" sz="2700">
                <a:solidFill>
                  <a:srgbClr val="101010"/>
                </a:solidFill>
              </a:rPr>
              <a:t>“This integrated model has been found to significantly improve student academic and social-emotional outcomes, particularly for low-income, Black, Latino, and immigrant students.” </a:t>
            </a:r>
            <a:endParaRPr sz="2700">
              <a:solidFill>
                <a:srgbClr val="101010"/>
              </a:solidFill>
            </a:endParaRPr>
          </a:p>
          <a:p>
            <a:pPr marL="457200" lvl="0" indent="0" algn="l" rtl="0">
              <a:lnSpc>
                <a:spcPct val="100000"/>
              </a:lnSpc>
              <a:spcBef>
                <a:spcPts val="0"/>
              </a:spcBef>
              <a:spcAft>
                <a:spcPts val="0"/>
              </a:spcAft>
              <a:buNone/>
            </a:pPr>
            <a:r>
              <a:rPr lang="en-US" sz="2100">
                <a:solidFill>
                  <a:srgbClr val="101010"/>
                </a:solidFill>
              </a:rPr>
              <a:t>Bowden, A.B. &amp; Gish, J.W., Brown Center Chalkboard, 4/26/21</a:t>
            </a:r>
            <a:endParaRPr sz="2100">
              <a:solidFill>
                <a:srgbClr val="101010"/>
              </a:solidFill>
            </a:endParaRPr>
          </a:p>
          <a:p>
            <a:pPr marL="457200" lvl="0" indent="-400050" algn="l" rtl="0">
              <a:lnSpc>
                <a:spcPct val="100000"/>
              </a:lnSpc>
              <a:spcBef>
                <a:spcPts val="0"/>
              </a:spcBef>
              <a:spcAft>
                <a:spcPts val="0"/>
              </a:spcAft>
              <a:buClr>
                <a:srgbClr val="101010"/>
              </a:buClr>
              <a:buSzPts val="2700"/>
              <a:buChar char="●"/>
            </a:pPr>
            <a:r>
              <a:rPr lang="en-US" sz="2700">
                <a:solidFill>
                  <a:srgbClr val="101010"/>
                </a:solidFill>
              </a:rPr>
              <a:t>“... Well-coordinated, thoughtful wraparound services often allow a student to avoid residential placement, continue to be educated in the least restrictive environment, and continue to reside within the home.</a:t>
            </a:r>
            <a:r>
              <a:rPr lang="en-US" sz="2700" b="1">
                <a:solidFill>
                  <a:srgbClr val="101010"/>
                </a:solidFill>
              </a:rPr>
              <a:t>”                 </a:t>
            </a:r>
            <a:r>
              <a:rPr lang="en-US" sz="2100">
                <a:solidFill>
                  <a:srgbClr val="101010"/>
                </a:solidFill>
              </a:rPr>
              <a:t>Paige Tobin, Attorney - Wrap-Around Services - Case Law Summaries, 9/22/2014</a:t>
            </a:r>
            <a:endParaRPr sz="2100">
              <a:solidFill>
                <a:srgbClr val="101010"/>
              </a:solidFill>
            </a:endParaRPr>
          </a:p>
          <a:p>
            <a:pPr marL="457200" lvl="0" indent="-400050" algn="l" rtl="0">
              <a:lnSpc>
                <a:spcPct val="100000"/>
              </a:lnSpc>
              <a:spcBef>
                <a:spcPts val="0"/>
              </a:spcBef>
              <a:spcAft>
                <a:spcPts val="0"/>
              </a:spcAft>
              <a:buClr>
                <a:srgbClr val="101010"/>
              </a:buClr>
              <a:buSzPts val="2700"/>
              <a:buChar char="●"/>
            </a:pPr>
            <a:r>
              <a:rPr lang="en-US" sz="2700" b="1" i="1" u="sng">
                <a:solidFill>
                  <a:srgbClr val="0000FF"/>
                </a:solidFill>
                <a:hlinkClick r:id="rId3">
                  <a:extLst>
                    <a:ext uri="{A12FA001-AC4F-418D-AE19-62706E023703}">
                      <ahyp:hlinkClr xmlns:ahyp="http://schemas.microsoft.com/office/drawing/2018/hyperlinkcolor" val="tx"/>
                    </a:ext>
                  </a:extLst>
                </a:hlinkClick>
              </a:rPr>
              <a:t>Small investments for big gains: Transforming wraparound services into an engine of opportunity</a:t>
            </a:r>
            <a:endParaRPr sz="2700"/>
          </a:p>
          <a:p>
            <a:pPr marL="0" lvl="0" indent="0" algn="l" rtl="0">
              <a:lnSpc>
                <a:spcPct val="100000"/>
              </a:lnSpc>
              <a:spcBef>
                <a:spcPts val="0"/>
              </a:spcBef>
              <a:spcAft>
                <a:spcPts val="0"/>
              </a:spcAft>
              <a:buNone/>
            </a:pPr>
            <a:endParaRPr/>
          </a:p>
        </p:txBody>
      </p:sp>
      <p:sp>
        <p:nvSpPr>
          <p:cNvPr id="325" name="Google Shape;325;p9"/>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solidFill>
                  <a:schemeClr val="lt2"/>
                </a:solidFill>
                <a:latin typeface="Source Sans Pro"/>
                <a:ea typeface="Source Sans Pro"/>
                <a:cs typeface="Source Sans Pro"/>
                <a:sym typeface="Source Sans Pro"/>
              </a:rPr>
              <a:t>33</a:t>
            </a:fld>
            <a:endParaRPr>
              <a:solidFill>
                <a:schemeClr val="lt2"/>
              </a:solidFill>
              <a:latin typeface="Source Sans Pro"/>
              <a:ea typeface="Source Sans Pro"/>
              <a:cs typeface="Source Sans Pro"/>
              <a:sym typeface="Source Sans Pro"/>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g12916248f28_0_5"/>
          <p:cNvSpPr txBox="1">
            <a:spLocks noGrp="1"/>
          </p:cNvSpPr>
          <p:nvPr>
            <p:ph type="title"/>
          </p:nvPr>
        </p:nvSpPr>
        <p:spPr>
          <a:xfrm>
            <a:off x="1066800" y="177644"/>
            <a:ext cx="10058400" cy="1371600"/>
          </a:xfrm>
          <a:prstGeom prst="rect">
            <a:avLst/>
          </a:prstGeom>
        </p:spPr>
        <p:txBody>
          <a:bodyPr spcFirstLastPara="1" wrap="square" lIns="91425" tIns="45700" rIns="91425" bIns="45700" anchor="ctr" anchorCtr="0">
            <a:normAutofit/>
          </a:bodyPr>
          <a:lstStyle/>
          <a:p>
            <a:pPr marL="0" lvl="0" indent="0" algn="ctr" rtl="0">
              <a:lnSpc>
                <a:spcPct val="100000"/>
              </a:lnSpc>
              <a:spcBef>
                <a:spcPts val="0"/>
              </a:spcBef>
              <a:spcAft>
                <a:spcPts val="0"/>
              </a:spcAft>
              <a:buNone/>
            </a:pPr>
            <a:r>
              <a:rPr lang="en-US"/>
              <a:t>Making the Case for District Funding as Vital to Inclusion </a:t>
            </a:r>
            <a:endParaRPr/>
          </a:p>
        </p:txBody>
      </p:sp>
      <p:sp>
        <p:nvSpPr>
          <p:cNvPr id="331" name="Google Shape;331;g12916248f28_0_5"/>
          <p:cNvSpPr txBox="1">
            <a:spLocks noGrp="1"/>
          </p:cNvSpPr>
          <p:nvPr>
            <p:ph type="body" idx="1"/>
          </p:nvPr>
        </p:nvSpPr>
        <p:spPr>
          <a:xfrm>
            <a:off x="1066800" y="2103120"/>
            <a:ext cx="10058400" cy="3931800"/>
          </a:xfrm>
          <a:prstGeom prst="rect">
            <a:avLst/>
          </a:prstGeom>
        </p:spPr>
        <p:txBody>
          <a:bodyPr spcFirstLastPara="1" wrap="square" lIns="91425" tIns="45700" rIns="91425" bIns="45700" anchor="t" anchorCtr="0">
            <a:normAutofit/>
          </a:bodyPr>
          <a:lstStyle/>
          <a:p>
            <a:pPr marL="0" lvl="0" indent="0" algn="l" rtl="0">
              <a:spcBef>
                <a:spcPts val="900"/>
              </a:spcBef>
              <a:spcAft>
                <a:spcPts val="0"/>
              </a:spcAft>
              <a:buNone/>
            </a:pPr>
            <a:endParaRPr/>
          </a:p>
        </p:txBody>
      </p:sp>
      <p:pic>
        <p:nvPicPr>
          <p:cNvPr id="332" name="Google Shape;332;g12916248f28_0_5"/>
          <p:cNvPicPr preferRelativeResize="0"/>
          <p:nvPr/>
        </p:nvPicPr>
        <p:blipFill>
          <a:blip r:embed="rId3">
            <a:alphaModFix/>
          </a:blip>
          <a:stretch>
            <a:fillRect/>
          </a:stretch>
        </p:blipFill>
        <p:spPr>
          <a:xfrm>
            <a:off x="2203801" y="1549250"/>
            <a:ext cx="7424526" cy="5151875"/>
          </a:xfrm>
          <a:prstGeom prst="rect">
            <a:avLst/>
          </a:prstGeom>
          <a:noFill/>
          <a:ln>
            <a:noFill/>
          </a:ln>
        </p:spPr>
      </p:pic>
      <p:sp>
        <p:nvSpPr>
          <p:cNvPr id="333" name="Google Shape;333;g12916248f28_0_5"/>
          <p:cNvSpPr txBox="1">
            <a:spLocks noGrp="1"/>
          </p:cNvSpPr>
          <p:nvPr>
            <p:ph type="sldNum" idx="12"/>
          </p:nvPr>
        </p:nvSpPr>
        <p:spPr>
          <a:xfrm>
            <a:off x="10348535" y="6214535"/>
            <a:ext cx="1463100" cy="255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g1277d72be19_0_0"/>
          <p:cNvSpPr txBox="1">
            <a:spLocks noGrp="1"/>
          </p:cNvSpPr>
          <p:nvPr>
            <p:ph type="title"/>
          </p:nvPr>
        </p:nvSpPr>
        <p:spPr>
          <a:xfrm>
            <a:off x="415600" y="593367"/>
            <a:ext cx="11360700" cy="8313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100000"/>
              </a:lnSpc>
              <a:spcBef>
                <a:spcPts val="0"/>
              </a:spcBef>
              <a:spcAft>
                <a:spcPts val="0"/>
              </a:spcAft>
              <a:buSzPct val="111111"/>
              <a:buNone/>
            </a:pPr>
            <a:r>
              <a:rPr lang="en-US"/>
              <a:t>Examples:</a:t>
            </a:r>
            <a:endParaRPr/>
          </a:p>
        </p:txBody>
      </p:sp>
      <p:sp>
        <p:nvSpPr>
          <p:cNvPr id="339" name="Google Shape;339;g1277d72be19_0_0"/>
          <p:cNvSpPr txBox="1">
            <a:spLocks noGrp="1"/>
          </p:cNvSpPr>
          <p:nvPr>
            <p:ph type="body" idx="1"/>
          </p:nvPr>
        </p:nvSpPr>
        <p:spPr>
          <a:xfrm>
            <a:off x="415600" y="1639975"/>
            <a:ext cx="6421500" cy="5452500"/>
          </a:xfrm>
          <a:prstGeom prst="rect">
            <a:avLst/>
          </a:prstGeom>
          <a:noFill/>
          <a:ln>
            <a:noFill/>
          </a:ln>
        </p:spPr>
        <p:txBody>
          <a:bodyPr spcFirstLastPara="1" wrap="square" lIns="121900" tIns="121900" rIns="121900" bIns="121900" anchor="t" anchorCtr="0">
            <a:spAutoFit/>
          </a:bodyPr>
          <a:lstStyle/>
          <a:p>
            <a:pPr marL="457200" lvl="0" indent="-349250" algn="l" rtl="0">
              <a:lnSpc>
                <a:spcPct val="115000"/>
              </a:lnSpc>
              <a:spcBef>
                <a:spcPts val="0"/>
              </a:spcBef>
              <a:spcAft>
                <a:spcPts val="0"/>
              </a:spcAft>
              <a:buSzPts val="1900"/>
              <a:buChar char="●"/>
            </a:pPr>
            <a:r>
              <a:rPr lang="en-US"/>
              <a:t>Community Resource Connection: 5 year old boy at risk of referral to OOD placement.  Clinician worked with parent, consulted to school team, and helped child access a referral for equine therapy.</a:t>
            </a:r>
            <a:endParaRPr/>
          </a:p>
          <a:p>
            <a:pPr marL="457200" lvl="0" indent="-349250" algn="l" rtl="0">
              <a:lnSpc>
                <a:spcPct val="115000"/>
              </a:lnSpc>
              <a:spcBef>
                <a:spcPts val="0"/>
              </a:spcBef>
              <a:spcAft>
                <a:spcPts val="0"/>
              </a:spcAft>
              <a:buSzPts val="1900"/>
              <a:buChar char="●"/>
            </a:pPr>
            <a:r>
              <a:rPr lang="en-US"/>
              <a:t>Support to Parent in Crisis: 17 year old boy at risk of dropping out in senior year.  Helped parent find therapist and get a new job, helped team understand multi-generational trauma and mental health  issues; student on track to graduate</a:t>
            </a:r>
            <a:endParaRPr/>
          </a:p>
          <a:p>
            <a:pPr marL="457200" lvl="0" indent="-349250" algn="l" rtl="0">
              <a:lnSpc>
                <a:spcPct val="115000"/>
              </a:lnSpc>
              <a:spcBef>
                <a:spcPts val="0"/>
              </a:spcBef>
              <a:spcAft>
                <a:spcPts val="0"/>
              </a:spcAft>
              <a:buSzPts val="1900"/>
              <a:buChar char="●"/>
            </a:pPr>
            <a:r>
              <a:rPr lang="en-US"/>
              <a:t>Housing and Food Insecurity: 16 year old girl w/ anxiety, depression and drug use:  Helped family with housing and food supports,  drive-by visits during pandemic; student is  now is attending school regularly and has a job.</a:t>
            </a:r>
            <a:endParaRPr/>
          </a:p>
          <a:p>
            <a:pPr marL="0" lvl="0" indent="0" algn="l" rtl="0">
              <a:lnSpc>
                <a:spcPct val="115000"/>
              </a:lnSpc>
              <a:spcBef>
                <a:spcPts val="1600"/>
              </a:spcBef>
              <a:spcAft>
                <a:spcPts val="1600"/>
              </a:spcAft>
              <a:buSzPts val="1900"/>
              <a:buNone/>
            </a:pPr>
            <a:endParaRPr/>
          </a:p>
        </p:txBody>
      </p:sp>
      <p:sp>
        <p:nvSpPr>
          <p:cNvPr id="340" name="Google Shape;340;g1277d72be19_0_0"/>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solidFill>
                  <a:schemeClr val="lt2"/>
                </a:solidFill>
                <a:latin typeface="Source Sans Pro"/>
                <a:ea typeface="Source Sans Pro"/>
                <a:cs typeface="Source Sans Pro"/>
                <a:sym typeface="Source Sans Pro"/>
              </a:rPr>
              <a:t>35</a:t>
            </a:fld>
            <a:endParaRPr>
              <a:solidFill>
                <a:schemeClr val="lt2"/>
              </a:solidFill>
              <a:latin typeface="Source Sans Pro"/>
              <a:ea typeface="Source Sans Pro"/>
              <a:cs typeface="Source Sans Pro"/>
              <a:sym typeface="Source Sans Pr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3" descr="https://lh6.googleusercontent.com/XKKmdAwmXqBgJymmsjHcZ0jWqervgE6ACXg4_R2XJ8L-qEra-W3JDBtjLvkmu21aKlqFbdorq7rpnp-v60iX5gL3B9uOSCvcZzLjn2-J2U4UB8ekI7LCChmoybvMozWE_61LrcpAuO0"/>
          <p:cNvPicPr preferRelativeResize="0"/>
          <p:nvPr/>
        </p:nvPicPr>
        <p:blipFill rotWithShape="1">
          <a:blip r:embed="rId3">
            <a:alphaModFix/>
          </a:blip>
          <a:srcRect/>
          <a:stretch/>
        </p:blipFill>
        <p:spPr>
          <a:xfrm>
            <a:off x="2733925" y="282925"/>
            <a:ext cx="6811676" cy="6367250"/>
          </a:xfrm>
          <a:prstGeom prst="rect">
            <a:avLst/>
          </a:prstGeom>
          <a:noFill/>
          <a:ln>
            <a:noFill/>
          </a:ln>
        </p:spPr>
      </p:pic>
      <p:sp>
        <p:nvSpPr>
          <p:cNvPr id="87" name="Google Shape;87;p3"/>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solidFill>
                  <a:schemeClr val="lt2"/>
                </a:solidFill>
                <a:latin typeface="Source Sans Pro"/>
                <a:ea typeface="Source Sans Pro"/>
                <a:cs typeface="Source Sans Pro"/>
                <a:sym typeface="Source Sans Pro"/>
              </a:rPr>
              <a:t>4</a:t>
            </a:fld>
            <a:endParaRPr>
              <a:solidFill>
                <a:schemeClr val="lt2"/>
              </a:solidFill>
              <a:latin typeface="Source Sans Pro"/>
              <a:ea typeface="Source Sans Pro"/>
              <a:cs typeface="Source Sans Pro"/>
              <a:sym typeface="Source Sans Pr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g12916248f28_0_175"/>
          <p:cNvSpPr txBox="1">
            <a:spLocks noGrp="1"/>
          </p:cNvSpPr>
          <p:nvPr>
            <p:ph type="title"/>
          </p:nvPr>
        </p:nvSpPr>
        <p:spPr>
          <a:xfrm>
            <a:off x="415600" y="159192"/>
            <a:ext cx="11360700" cy="810300"/>
          </a:xfrm>
          <a:prstGeom prst="rect">
            <a:avLst/>
          </a:prstGeom>
        </p:spPr>
        <p:txBody>
          <a:bodyPr spcFirstLastPara="1" wrap="square" lIns="121900" tIns="121900" rIns="121900" bIns="121900" anchor="t" anchorCtr="0">
            <a:normAutofit fontScale="90000"/>
          </a:bodyPr>
          <a:lstStyle/>
          <a:p>
            <a:pPr marL="0" lvl="0" indent="0" algn="ctr" rtl="0">
              <a:spcBef>
                <a:spcPts val="0"/>
              </a:spcBef>
              <a:spcAft>
                <a:spcPts val="0"/>
              </a:spcAft>
              <a:buNone/>
            </a:pPr>
            <a:r>
              <a:rPr lang="en-US" sz="4800">
                <a:latin typeface="PT Sans Narrow"/>
                <a:ea typeface="PT Sans Narrow"/>
                <a:cs typeface="PT Sans Narrow"/>
                <a:sym typeface="PT Sans Narrow"/>
              </a:rPr>
              <a:t>Core Elements of the Model</a:t>
            </a:r>
            <a:endParaRPr sz="4800">
              <a:latin typeface="PT Sans Narrow"/>
              <a:ea typeface="PT Sans Narrow"/>
              <a:cs typeface="PT Sans Narrow"/>
              <a:sym typeface="PT Sans Narrow"/>
            </a:endParaRPr>
          </a:p>
        </p:txBody>
      </p:sp>
      <p:sp>
        <p:nvSpPr>
          <p:cNvPr id="93" name="Google Shape;93;g12916248f28_0_175"/>
          <p:cNvSpPr txBox="1">
            <a:spLocks noGrp="1"/>
          </p:cNvSpPr>
          <p:nvPr>
            <p:ph type="body" idx="1"/>
          </p:nvPr>
        </p:nvSpPr>
        <p:spPr>
          <a:xfrm>
            <a:off x="415600" y="969500"/>
            <a:ext cx="5221800" cy="44520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2200" b="1">
                <a:solidFill>
                  <a:srgbClr val="101010"/>
                </a:solidFill>
              </a:rPr>
              <a:t>Support for Families</a:t>
            </a:r>
            <a:endParaRPr sz="2200">
              <a:solidFill>
                <a:srgbClr val="101010"/>
              </a:solidFill>
            </a:endParaRPr>
          </a:p>
          <a:p>
            <a:pPr marL="609600" lvl="0" indent="-444500" algn="l" rtl="0">
              <a:lnSpc>
                <a:spcPct val="100000"/>
              </a:lnSpc>
              <a:spcBef>
                <a:spcPts val="1600"/>
              </a:spcBef>
              <a:spcAft>
                <a:spcPts val="0"/>
              </a:spcAft>
              <a:buClr>
                <a:srgbClr val="101010"/>
              </a:buClr>
              <a:buSzPts val="2200"/>
              <a:buChar char="●"/>
            </a:pPr>
            <a:r>
              <a:rPr lang="en-US" sz="2200">
                <a:solidFill>
                  <a:srgbClr val="101010"/>
                </a:solidFill>
              </a:rPr>
              <a:t>Many families include multiple students in different schools</a:t>
            </a:r>
            <a:endParaRPr sz="2200">
              <a:solidFill>
                <a:srgbClr val="101010"/>
              </a:solidFill>
            </a:endParaRPr>
          </a:p>
          <a:p>
            <a:pPr marL="609600" lvl="0" indent="-444500" algn="l" rtl="0">
              <a:lnSpc>
                <a:spcPct val="100000"/>
              </a:lnSpc>
              <a:spcBef>
                <a:spcPts val="0"/>
              </a:spcBef>
              <a:spcAft>
                <a:spcPts val="0"/>
              </a:spcAft>
              <a:buClr>
                <a:srgbClr val="101010"/>
              </a:buClr>
              <a:buSzPts val="2200"/>
              <a:buChar char="●"/>
            </a:pPr>
            <a:r>
              <a:rPr lang="en-US" sz="2200">
                <a:solidFill>
                  <a:srgbClr val="101010"/>
                </a:solidFill>
              </a:rPr>
              <a:t>Link families to  community-based support, such as</a:t>
            </a:r>
            <a:endParaRPr sz="2200">
              <a:solidFill>
                <a:srgbClr val="101010"/>
              </a:solidFill>
            </a:endParaRPr>
          </a:p>
          <a:p>
            <a:pPr marL="1219200" lvl="1" indent="-444500" algn="l" rtl="0">
              <a:lnSpc>
                <a:spcPct val="100000"/>
              </a:lnSpc>
              <a:spcBef>
                <a:spcPts val="0"/>
              </a:spcBef>
              <a:spcAft>
                <a:spcPts val="0"/>
              </a:spcAft>
              <a:buClr>
                <a:srgbClr val="101010"/>
              </a:buClr>
              <a:buSzPts val="2200"/>
              <a:buChar char="○"/>
            </a:pPr>
            <a:r>
              <a:rPr lang="en-US" sz="2200">
                <a:solidFill>
                  <a:srgbClr val="101010"/>
                </a:solidFill>
              </a:rPr>
              <a:t>Counseling/Psychiatric services</a:t>
            </a:r>
            <a:endParaRPr sz="2200">
              <a:solidFill>
                <a:srgbClr val="101010"/>
              </a:solidFill>
            </a:endParaRPr>
          </a:p>
          <a:p>
            <a:pPr marL="1219200" lvl="1" indent="-444500" algn="l" rtl="0">
              <a:lnSpc>
                <a:spcPct val="100000"/>
              </a:lnSpc>
              <a:spcBef>
                <a:spcPts val="0"/>
              </a:spcBef>
              <a:spcAft>
                <a:spcPts val="0"/>
              </a:spcAft>
              <a:buClr>
                <a:srgbClr val="101010"/>
              </a:buClr>
              <a:buSzPts val="2200"/>
              <a:buChar char="○"/>
            </a:pPr>
            <a:r>
              <a:rPr lang="en-US" sz="2200">
                <a:solidFill>
                  <a:srgbClr val="101010"/>
                </a:solidFill>
              </a:rPr>
              <a:t>Medical care/ Insurance </a:t>
            </a:r>
            <a:endParaRPr sz="2200">
              <a:solidFill>
                <a:srgbClr val="101010"/>
              </a:solidFill>
            </a:endParaRPr>
          </a:p>
          <a:p>
            <a:pPr marL="1219200" lvl="1" indent="-444500" algn="l" rtl="0">
              <a:lnSpc>
                <a:spcPct val="100000"/>
              </a:lnSpc>
              <a:spcBef>
                <a:spcPts val="0"/>
              </a:spcBef>
              <a:spcAft>
                <a:spcPts val="0"/>
              </a:spcAft>
              <a:buClr>
                <a:srgbClr val="101010"/>
              </a:buClr>
              <a:buSzPts val="2200"/>
              <a:buChar char="○"/>
            </a:pPr>
            <a:r>
              <a:rPr lang="en-US" sz="2200">
                <a:solidFill>
                  <a:srgbClr val="101010"/>
                </a:solidFill>
              </a:rPr>
              <a:t>Housing and essential resources</a:t>
            </a:r>
            <a:endParaRPr sz="2200">
              <a:solidFill>
                <a:srgbClr val="101010"/>
              </a:solidFill>
            </a:endParaRPr>
          </a:p>
          <a:p>
            <a:pPr marL="1219200" lvl="1" indent="-444500" algn="l" rtl="0">
              <a:lnSpc>
                <a:spcPct val="100000"/>
              </a:lnSpc>
              <a:spcBef>
                <a:spcPts val="0"/>
              </a:spcBef>
              <a:spcAft>
                <a:spcPts val="0"/>
              </a:spcAft>
              <a:buClr>
                <a:srgbClr val="101010"/>
              </a:buClr>
              <a:buSzPts val="2200"/>
              <a:buChar char="○"/>
            </a:pPr>
            <a:r>
              <a:rPr lang="en-US" sz="2200">
                <a:solidFill>
                  <a:srgbClr val="101010"/>
                </a:solidFill>
              </a:rPr>
              <a:t>Legal (domestic, immigration, protection)</a:t>
            </a:r>
            <a:endParaRPr sz="2200">
              <a:solidFill>
                <a:srgbClr val="101010"/>
              </a:solidFill>
            </a:endParaRPr>
          </a:p>
          <a:p>
            <a:pPr marL="1219200" lvl="1" indent="-444500" algn="l" rtl="0">
              <a:lnSpc>
                <a:spcPct val="100000"/>
              </a:lnSpc>
              <a:spcBef>
                <a:spcPts val="0"/>
              </a:spcBef>
              <a:spcAft>
                <a:spcPts val="0"/>
              </a:spcAft>
              <a:buClr>
                <a:srgbClr val="101010"/>
              </a:buClr>
              <a:buSzPts val="2200"/>
              <a:buChar char="○"/>
            </a:pPr>
            <a:r>
              <a:rPr lang="en-US" sz="2200">
                <a:solidFill>
                  <a:srgbClr val="101010"/>
                </a:solidFill>
              </a:rPr>
              <a:t>Many more you will hear about today</a:t>
            </a:r>
            <a:endParaRPr sz="2200">
              <a:solidFill>
                <a:srgbClr val="101010"/>
              </a:solidFill>
            </a:endParaRPr>
          </a:p>
          <a:p>
            <a:pPr marL="0" lvl="0" indent="0" algn="l" rtl="0">
              <a:spcBef>
                <a:spcPts val="1600"/>
              </a:spcBef>
              <a:spcAft>
                <a:spcPts val="1600"/>
              </a:spcAft>
              <a:buNone/>
            </a:pPr>
            <a:endParaRPr sz="2200"/>
          </a:p>
        </p:txBody>
      </p:sp>
      <p:sp>
        <p:nvSpPr>
          <p:cNvPr id="94" name="Google Shape;94;g12916248f28_0_175"/>
          <p:cNvSpPr txBox="1">
            <a:spLocks noGrp="1"/>
          </p:cNvSpPr>
          <p:nvPr>
            <p:ph type="body" idx="4294967295"/>
          </p:nvPr>
        </p:nvSpPr>
        <p:spPr>
          <a:xfrm>
            <a:off x="5637400" y="969500"/>
            <a:ext cx="6364200" cy="5127900"/>
          </a:xfrm>
          <a:prstGeom prst="rect">
            <a:avLst/>
          </a:prstGeom>
        </p:spPr>
        <p:txBody>
          <a:bodyPr spcFirstLastPara="1" wrap="square" lIns="121900" tIns="121900" rIns="121900" bIns="121900" anchor="t" anchorCtr="0">
            <a:normAutofit fontScale="32500" lnSpcReduction="20000"/>
          </a:bodyPr>
          <a:lstStyle/>
          <a:p>
            <a:pPr marL="0" lvl="0" indent="0" algn="l" rtl="0">
              <a:spcBef>
                <a:spcPts val="0"/>
              </a:spcBef>
              <a:spcAft>
                <a:spcPts val="0"/>
              </a:spcAft>
              <a:buNone/>
            </a:pPr>
            <a:r>
              <a:rPr lang="en-US" sz="6888" b="1">
                <a:solidFill>
                  <a:srgbClr val="101010"/>
                </a:solidFill>
              </a:rPr>
              <a:t>Support for School Personnel:</a:t>
            </a:r>
            <a:endParaRPr sz="6888">
              <a:solidFill>
                <a:srgbClr val="101010"/>
              </a:solidFill>
            </a:endParaRPr>
          </a:p>
          <a:p>
            <a:pPr marL="609600" lvl="0" indent="-446960" algn="l" rtl="0">
              <a:spcBef>
                <a:spcPts val="1600"/>
              </a:spcBef>
              <a:spcAft>
                <a:spcPts val="0"/>
              </a:spcAft>
              <a:buClr>
                <a:srgbClr val="101010"/>
              </a:buClr>
              <a:buSzPct val="100000"/>
              <a:buChar char="●"/>
            </a:pPr>
            <a:r>
              <a:rPr lang="en-US" sz="6888">
                <a:solidFill>
                  <a:srgbClr val="101010"/>
                </a:solidFill>
              </a:rPr>
              <a:t>Ongoing communication &amp; collaboration w/ Administration &amp; Counselors</a:t>
            </a:r>
            <a:endParaRPr sz="6888">
              <a:solidFill>
                <a:srgbClr val="101010"/>
              </a:solidFill>
            </a:endParaRPr>
          </a:p>
          <a:p>
            <a:pPr marL="609600" lvl="0" indent="-446960" algn="l" rtl="0">
              <a:spcBef>
                <a:spcPts val="0"/>
              </a:spcBef>
              <a:spcAft>
                <a:spcPts val="0"/>
              </a:spcAft>
              <a:buClr>
                <a:srgbClr val="101010"/>
              </a:buClr>
              <a:buSzPct val="100000"/>
              <a:buChar char="●"/>
            </a:pPr>
            <a:r>
              <a:rPr lang="en-US" sz="6888">
                <a:solidFill>
                  <a:srgbClr val="101010"/>
                </a:solidFill>
              </a:rPr>
              <a:t>Resource sharing meetings with Administration and Counselors; </a:t>
            </a:r>
            <a:endParaRPr sz="6888">
              <a:solidFill>
                <a:srgbClr val="101010"/>
              </a:solidFill>
            </a:endParaRPr>
          </a:p>
          <a:p>
            <a:pPr marL="609600" lvl="0" indent="-446960" algn="l" rtl="0">
              <a:spcBef>
                <a:spcPts val="0"/>
              </a:spcBef>
              <a:spcAft>
                <a:spcPts val="0"/>
              </a:spcAft>
              <a:buClr>
                <a:srgbClr val="101010"/>
              </a:buClr>
              <a:buSzPct val="100000"/>
              <a:buChar char="●"/>
            </a:pPr>
            <a:r>
              <a:rPr lang="en-US" sz="6888">
                <a:solidFill>
                  <a:srgbClr val="101010"/>
                </a:solidFill>
              </a:rPr>
              <a:t>Immediate support with problem solving (e.g., who should we contact? what resources are available?);</a:t>
            </a:r>
            <a:endParaRPr sz="6888">
              <a:solidFill>
                <a:srgbClr val="101010"/>
              </a:solidFill>
            </a:endParaRPr>
          </a:p>
          <a:p>
            <a:pPr marL="609600" lvl="0" indent="-446960" algn="l" rtl="0">
              <a:spcBef>
                <a:spcPts val="0"/>
              </a:spcBef>
              <a:spcAft>
                <a:spcPts val="0"/>
              </a:spcAft>
              <a:buClr>
                <a:srgbClr val="101010"/>
              </a:buClr>
              <a:buSzPct val="100000"/>
              <a:buChar char="●"/>
            </a:pPr>
            <a:r>
              <a:rPr lang="en-US" sz="6888">
                <a:solidFill>
                  <a:srgbClr val="101010"/>
                </a:solidFill>
              </a:rPr>
              <a:t>Professional Development </a:t>
            </a:r>
            <a:endParaRPr sz="6888">
              <a:solidFill>
                <a:srgbClr val="101010"/>
              </a:solidFill>
            </a:endParaRPr>
          </a:p>
          <a:p>
            <a:pPr marL="609600" lvl="0" indent="-446960" algn="l" rtl="0">
              <a:spcBef>
                <a:spcPts val="0"/>
              </a:spcBef>
              <a:spcAft>
                <a:spcPts val="0"/>
              </a:spcAft>
              <a:buClr>
                <a:srgbClr val="101010"/>
              </a:buClr>
              <a:buSzPct val="100000"/>
              <a:buChar char="●"/>
            </a:pPr>
            <a:r>
              <a:rPr lang="en-US" sz="6888">
                <a:solidFill>
                  <a:srgbClr val="101010"/>
                </a:solidFill>
              </a:rPr>
              <a:t>Support for Cultural Proficiency &amp; Inclusion</a:t>
            </a:r>
            <a:endParaRPr sz="6888">
              <a:solidFill>
                <a:srgbClr val="101010"/>
              </a:solidFill>
            </a:endParaRPr>
          </a:p>
          <a:p>
            <a:pPr marL="609600" lvl="0" indent="-446960" algn="l" rtl="0">
              <a:spcBef>
                <a:spcPts val="0"/>
              </a:spcBef>
              <a:spcAft>
                <a:spcPts val="0"/>
              </a:spcAft>
              <a:buClr>
                <a:srgbClr val="101010"/>
              </a:buClr>
              <a:buSzPct val="100000"/>
              <a:buChar char="●"/>
            </a:pPr>
            <a:r>
              <a:rPr lang="en-US" sz="6888">
                <a:solidFill>
                  <a:srgbClr val="101010"/>
                </a:solidFill>
              </a:rPr>
              <a:t>District contracts can range from an individual case (hourly) to 60 cases per year (package).  </a:t>
            </a:r>
            <a:endParaRPr sz="6888">
              <a:solidFill>
                <a:srgbClr val="101010"/>
              </a:solidFill>
            </a:endParaRPr>
          </a:p>
          <a:p>
            <a:pPr marL="0" lvl="0" indent="0" algn="l" rtl="0">
              <a:spcBef>
                <a:spcPts val="1600"/>
              </a:spcBef>
              <a:spcAft>
                <a:spcPts val="0"/>
              </a:spcAft>
              <a:buNone/>
            </a:pPr>
            <a:endParaRPr sz="2400"/>
          </a:p>
          <a:p>
            <a:pPr marL="0" lvl="0" indent="0" algn="l" rtl="0">
              <a:spcBef>
                <a:spcPts val="1600"/>
              </a:spcBef>
              <a:spcAft>
                <a:spcPts val="1600"/>
              </a:spcAft>
              <a:buNone/>
            </a:pPr>
            <a:endParaRPr/>
          </a:p>
        </p:txBody>
      </p:sp>
      <p:sp>
        <p:nvSpPr>
          <p:cNvPr id="95" name="Google Shape;95;g12916248f28_0_175"/>
          <p:cNvSpPr txBox="1"/>
          <p:nvPr/>
        </p:nvSpPr>
        <p:spPr>
          <a:xfrm>
            <a:off x="232475" y="5421500"/>
            <a:ext cx="10616100" cy="6003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0"/>
              </a:spcAft>
              <a:buNone/>
            </a:pPr>
            <a:endParaRPr sz="2700">
              <a:latin typeface="Roboto"/>
              <a:ea typeface="Roboto"/>
              <a:cs typeface="Roboto"/>
              <a:sym typeface="Roboto"/>
            </a:endParaRPr>
          </a:p>
        </p:txBody>
      </p:sp>
      <p:sp>
        <p:nvSpPr>
          <p:cNvPr id="96" name="Google Shape;96;g12916248f28_0_175"/>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solidFill>
                  <a:schemeClr val="lt2"/>
                </a:solidFill>
                <a:latin typeface="Source Sans Pro"/>
                <a:ea typeface="Source Sans Pro"/>
                <a:cs typeface="Source Sans Pro"/>
                <a:sym typeface="Source Sans Pro"/>
              </a:rPr>
              <a:t>5</a:t>
            </a:fld>
            <a:endParaRPr>
              <a:solidFill>
                <a:schemeClr val="lt2"/>
              </a:solidFill>
              <a:latin typeface="Source Sans Pro"/>
              <a:ea typeface="Source Sans Pro"/>
              <a:cs typeface="Source Sans Pro"/>
              <a:sym typeface="Source Sans Pr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126d798208a_0_17"/>
          <p:cNvSpPr txBox="1">
            <a:spLocks noGrp="1"/>
          </p:cNvSpPr>
          <p:nvPr>
            <p:ph type="title"/>
          </p:nvPr>
        </p:nvSpPr>
        <p:spPr>
          <a:xfrm>
            <a:off x="415600" y="593367"/>
            <a:ext cx="11360700" cy="8313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2"/>
              </a:buClr>
              <a:buSzPct val="27500"/>
              <a:buFont typeface="Arial"/>
              <a:buNone/>
            </a:pPr>
            <a:r>
              <a:rPr lang="en-US"/>
              <a:t>Distinctive Services in Partnership </a:t>
            </a:r>
            <a:endParaRPr/>
          </a:p>
          <a:p>
            <a:pPr marL="0" lvl="0" indent="0" algn="ctr" rtl="0">
              <a:spcBef>
                <a:spcPts val="0"/>
              </a:spcBef>
              <a:spcAft>
                <a:spcPts val="0"/>
              </a:spcAft>
              <a:buClr>
                <a:schemeClr val="dk2"/>
              </a:buClr>
              <a:buSzPct val="27500"/>
              <a:buFont typeface="Arial"/>
              <a:buNone/>
            </a:pPr>
            <a:r>
              <a:rPr lang="en-US"/>
              <a:t>with Families and Districts</a:t>
            </a:r>
            <a:endParaRPr/>
          </a:p>
        </p:txBody>
      </p:sp>
      <p:sp>
        <p:nvSpPr>
          <p:cNvPr id="102" name="Google Shape;102;g126d798208a_0_17"/>
          <p:cNvSpPr txBox="1">
            <a:spLocks noGrp="1"/>
          </p:cNvSpPr>
          <p:nvPr>
            <p:ph type="body" idx="1"/>
          </p:nvPr>
        </p:nvSpPr>
        <p:spPr>
          <a:xfrm>
            <a:off x="415600" y="1536633"/>
            <a:ext cx="11360700" cy="4555200"/>
          </a:xfrm>
          <a:prstGeom prst="rect">
            <a:avLst/>
          </a:prstGeom>
          <a:noFill/>
          <a:ln>
            <a:noFill/>
          </a:ln>
        </p:spPr>
        <p:txBody>
          <a:bodyPr spcFirstLastPara="1" wrap="square" lIns="91425" tIns="45700" rIns="91425" bIns="45700" anchor="t" anchorCtr="0">
            <a:noAutofit/>
          </a:bodyPr>
          <a:lstStyle/>
          <a:p>
            <a:pPr marL="457200" lvl="0" indent="-441325" algn="l" rtl="0">
              <a:lnSpc>
                <a:spcPct val="100000"/>
              </a:lnSpc>
              <a:spcBef>
                <a:spcPts val="900"/>
              </a:spcBef>
              <a:spcAft>
                <a:spcPts val="0"/>
              </a:spcAft>
              <a:buClr>
                <a:srgbClr val="101010"/>
              </a:buClr>
              <a:buSzPts val="3350"/>
              <a:buChar char="●"/>
            </a:pPr>
            <a:r>
              <a:rPr lang="en-US" sz="3350">
                <a:solidFill>
                  <a:srgbClr val="101010"/>
                </a:solidFill>
              </a:rPr>
              <a:t>Uses a </a:t>
            </a:r>
            <a:r>
              <a:rPr lang="en-US" sz="3350" b="1">
                <a:solidFill>
                  <a:srgbClr val="101010"/>
                </a:solidFill>
              </a:rPr>
              <a:t>strength-based model</a:t>
            </a:r>
            <a:r>
              <a:rPr lang="en-US" sz="3350">
                <a:solidFill>
                  <a:srgbClr val="101010"/>
                </a:solidFill>
              </a:rPr>
              <a:t> to effectively connect students and families with resources in their community</a:t>
            </a:r>
            <a:endParaRPr sz="3350">
              <a:solidFill>
                <a:srgbClr val="101010"/>
              </a:solidFill>
            </a:endParaRPr>
          </a:p>
          <a:p>
            <a:pPr marL="457200" lvl="0" indent="-441325" algn="l" rtl="0">
              <a:lnSpc>
                <a:spcPct val="100000"/>
              </a:lnSpc>
              <a:spcBef>
                <a:spcPts val="0"/>
              </a:spcBef>
              <a:spcAft>
                <a:spcPts val="0"/>
              </a:spcAft>
              <a:buClr>
                <a:srgbClr val="101010"/>
              </a:buClr>
              <a:buSzPts val="3350"/>
              <a:buChar char="●"/>
            </a:pPr>
            <a:r>
              <a:rPr lang="en-US" sz="3350" b="1">
                <a:solidFill>
                  <a:srgbClr val="101010"/>
                </a:solidFill>
              </a:rPr>
              <a:t>Families establish their goals</a:t>
            </a:r>
            <a:r>
              <a:rPr lang="en-US" sz="3350">
                <a:solidFill>
                  <a:srgbClr val="101010"/>
                </a:solidFill>
              </a:rPr>
              <a:t> </a:t>
            </a:r>
            <a:endParaRPr sz="3350">
              <a:solidFill>
                <a:srgbClr val="101010"/>
              </a:solidFill>
            </a:endParaRPr>
          </a:p>
          <a:p>
            <a:pPr marL="457200" lvl="0" indent="-441325" algn="l" rtl="0">
              <a:lnSpc>
                <a:spcPct val="100000"/>
              </a:lnSpc>
              <a:spcBef>
                <a:spcPts val="0"/>
              </a:spcBef>
              <a:spcAft>
                <a:spcPts val="0"/>
              </a:spcAft>
              <a:buClr>
                <a:srgbClr val="101010"/>
              </a:buClr>
              <a:buSzPts val="3350"/>
              <a:buChar char="●"/>
            </a:pPr>
            <a:r>
              <a:rPr lang="en-US" sz="3350">
                <a:solidFill>
                  <a:srgbClr val="101010"/>
                </a:solidFill>
              </a:rPr>
              <a:t>Provides an array of </a:t>
            </a:r>
            <a:r>
              <a:rPr lang="en-US" sz="3350" b="1">
                <a:solidFill>
                  <a:srgbClr val="101010"/>
                </a:solidFill>
              </a:rPr>
              <a:t>flexible services</a:t>
            </a:r>
            <a:r>
              <a:rPr lang="en-US" sz="3350">
                <a:solidFill>
                  <a:srgbClr val="101010"/>
                </a:solidFill>
              </a:rPr>
              <a:t> delivered in a space and time that works for each family</a:t>
            </a:r>
            <a:endParaRPr sz="3350">
              <a:solidFill>
                <a:srgbClr val="101010"/>
              </a:solidFill>
            </a:endParaRPr>
          </a:p>
          <a:p>
            <a:pPr marL="457200" lvl="0" indent="-441325" algn="l" rtl="0">
              <a:lnSpc>
                <a:spcPct val="100000"/>
              </a:lnSpc>
              <a:spcBef>
                <a:spcPts val="0"/>
              </a:spcBef>
              <a:spcAft>
                <a:spcPts val="0"/>
              </a:spcAft>
              <a:buClr>
                <a:srgbClr val="101010"/>
              </a:buClr>
              <a:buSzPts val="3350"/>
              <a:buChar char="●"/>
            </a:pPr>
            <a:r>
              <a:rPr lang="en-US" sz="3350">
                <a:solidFill>
                  <a:srgbClr val="101010"/>
                </a:solidFill>
              </a:rPr>
              <a:t>Highly </a:t>
            </a:r>
            <a:r>
              <a:rPr lang="en-US" sz="3350" b="1">
                <a:solidFill>
                  <a:srgbClr val="101010"/>
                </a:solidFill>
              </a:rPr>
              <a:t>individualized</a:t>
            </a:r>
            <a:r>
              <a:rPr lang="en-US" sz="3350">
                <a:solidFill>
                  <a:srgbClr val="101010"/>
                </a:solidFill>
              </a:rPr>
              <a:t> to each family to connect them to their school, district, county and community</a:t>
            </a:r>
            <a:endParaRPr sz="3350">
              <a:solidFill>
                <a:srgbClr val="101010"/>
              </a:solidFill>
            </a:endParaRPr>
          </a:p>
          <a:p>
            <a:pPr marL="457200" lvl="0" indent="-441325" algn="l" rtl="0">
              <a:lnSpc>
                <a:spcPct val="100000"/>
              </a:lnSpc>
              <a:spcBef>
                <a:spcPts val="0"/>
              </a:spcBef>
              <a:spcAft>
                <a:spcPts val="0"/>
              </a:spcAft>
              <a:buClr>
                <a:srgbClr val="101010"/>
              </a:buClr>
              <a:buSzPts val="3350"/>
              <a:buChar char="●"/>
            </a:pPr>
            <a:r>
              <a:rPr lang="en-US" sz="3350">
                <a:solidFill>
                  <a:srgbClr val="101010"/>
                </a:solidFill>
              </a:rPr>
              <a:t>These services are provided to families in their home district and community and are not connected to services within collaborative programs.</a:t>
            </a:r>
            <a:endParaRPr sz="3350">
              <a:solidFill>
                <a:srgbClr val="101010"/>
              </a:solidFill>
            </a:endParaRPr>
          </a:p>
        </p:txBody>
      </p:sp>
      <p:sp>
        <p:nvSpPr>
          <p:cNvPr id="103" name="Google Shape;103;g126d798208a_0_17"/>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solidFill>
                  <a:schemeClr val="lt2"/>
                </a:solidFill>
                <a:latin typeface="Source Sans Pro"/>
                <a:ea typeface="Source Sans Pro"/>
                <a:cs typeface="Source Sans Pro"/>
                <a:sym typeface="Source Sans Pro"/>
              </a:rPr>
              <a:t>6</a:t>
            </a:fld>
            <a:endParaRPr>
              <a:solidFill>
                <a:schemeClr val="lt2"/>
              </a:solidFill>
              <a:latin typeface="Source Sans Pro"/>
              <a:ea typeface="Source Sans Pro"/>
              <a:cs typeface="Source Sans Pro"/>
              <a:sym typeface="Source Sans Pr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12916248f28_0_0"/>
          <p:cNvSpPr txBox="1">
            <a:spLocks noGrp="1"/>
          </p:cNvSpPr>
          <p:nvPr>
            <p:ph type="title"/>
          </p:nvPr>
        </p:nvSpPr>
        <p:spPr>
          <a:xfrm>
            <a:off x="415600" y="593367"/>
            <a:ext cx="11360700" cy="831300"/>
          </a:xfrm>
          <a:prstGeom prst="rect">
            <a:avLst/>
          </a:prstGeom>
        </p:spPr>
        <p:txBody>
          <a:bodyPr spcFirstLastPara="1" wrap="square" lIns="121900" tIns="121900" rIns="121900" bIns="121900" anchor="t" anchorCtr="0">
            <a:normAutofit fontScale="90000"/>
          </a:bodyPr>
          <a:lstStyle/>
          <a:p>
            <a:pPr marL="0" lvl="0" indent="0" algn="ctr" rtl="0">
              <a:spcBef>
                <a:spcPts val="0"/>
              </a:spcBef>
              <a:spcAft>
                <a:spcPts val="0"/>
              </a:spcAft>
              <a:buNone/>
            </a:pPr>
            <a:r>
              <a:rPr lang="en-US"/>
              <a:t>Distinctive Services in Partnership </a:t>
            </a:r>
            <a:endParaRPr/>
          </a:p>
          <a:p>
            <a:pPr marL="0" lvl="0" indent="0" algn="ctr" rtl="0">
              <a:spcBef>
                <a:spcPts val="0"/>
              </a:spcBef>
              <a:spcAft>
                <a:spcPts val="0"/>
              </a:spcAft>
              <a:buNone/>
            </a:pPr>
            <a:r>
              <a:rPr lang="en-US"/>
              <a:t>with Families and </a:t>
            </a:r>
            <a:r>
              <a:rPr lang="en-US" b="1"/>
              <a:t>Districts</a:t>
            </a:r>
            <a:endParaRPr b="1"/>
          </a:p>
        </p:txBody>
      </p:sp>
      <p:sp>
        <p:nvSpPr>
          <p:cNvPr id="109" name="Google Shape;109;g12916248f28_0_0"/>
          <p:cNvSpPr txBox="1">
            <a:spLocks noGrp="1"/>
          </p:cNvSpPr>
          <p:nvPr>
            <p:ph type="body" idx="1"/>
          </p:nvPr>
        </p:nvSpPr>
        <p:spPr>
          <a:xfrm>
            <a:off x="355175" y="1989808"/>
            <a:ext cx="11360700" cy="4555200"/>
          </a:xfrm>
          <a:prstGeom prst="rect">
            <a:avLst/>
          </a:prstGeom>
        </p:spPr>
        <p:txBody>
          <a:bodyPr spcFirstLastPara="1" wrap="square" lIns="121900" tIns="121900" rIns="121900" bIns="121900" anchor="t" anchorCtr="0">
            <a:normAutofit lnSpcReduction="10000"/>
          </a:bodyPr>
          <a:lstStyle/>
          <a:p>
            <a:pPr marL="457200" lvl="0" indent="-442379" algn="l" rtl="0">
              <a:lnSpc>
                <a:spcPct val="100000"/>
              </a:lnSpc>
              <a:spcBef>
                <a:spcPts val="0"/>
              </a:spcBef>
              <a:spcAft>
                <a:spcPts val="0"/>
              </a:spcAft>
              <a:buClr>
                <a:srgbClr val="101010"/>
              </a:buClr>
              <a:buSzPts val="3367"/>
              <a:buChar char="●"/>
            </a:pPr>
            <a:r>
              <a:rPr lang="en-US" sz="3366">
                <a:solidFill>
                  <a:srgbClr val="101010"/>
                </a:solidFill>
              </a:rPr>
              <a:t>Relies on a </a:t>
            </a:r>
            <a:r>
              <a:rPr lang="en-US" sz="3366" b="1">
                <a:solidFill>
                  <a:srgbClr val="101010"/>
                </a:solidFill>
              </a:rPr>
              <a:t>partnership</a:t>
            </a:r>
            <a:r>
              <a:rPr lang="en-US" sz="3366">
                <a:solidFill>
                  <a:srgbClr val="101010"/>
                </a:solidFill>
              </a:rPr>
              <a:t> and consultation with school teams.</a:t>
            </a:r>
            <a:endParaRPr sz="3366">
              <a:solidFill>
                <a:srgbClr val="101010"/>
              </a:solidFill>
            </a:endParaRPr>
          </a:p>
          <a:p>
            <a:pPr marL="457200" lvl="0" indent="-442379" algn="l" rtl="0">
              <a:lnSpc>
                <a:spcPct val="100000"/>
              </a:lnSpc>
              <a:spcBef>
                <a:spcPts val="0"/>
              </a:spcBef>
              <a:spcAft>
                <a:spcPts val="0"/>
              </a:spcAft>
              <a:buClr>
                <a:srgbClr val="101010"/>
              </a:buClr>
              <a:buSzPts val="3367"/>
              <a:buChar char="●"/>
            </a:pPr>
            <a:r>
              <a:rPr lang="en-US" sz="3366">
                <a:solidFill>
                  <a:srgbClr val="101010"/>
                </a:solidFill>
              </a:rPr>
              <a:t>Incidental </a:t>
            </a:r>
            <a:r>
              <a:rPr lang="en-US" sz="3366" b="1">
                <a:solidFill>
                  <a:srgbClr val="101010"/>
                </a:solidFill>
              </a:rPr>
              <a:t>Professional Development </a:t>
            </a:r>
            <a:r>
              <a:rPr lang="en-US" sz="3366">
                <a:solidFill>
                  <a:srgbClr val="101010"/>
                </a:solidFill>
              </a:rPr>
              <a:t>through </a:t>
            </a:r>
            <a:r>
              <a:rPr lang="en-US" sz="3366" b="1">
                <a:solidFill>
                  <a:srgbClr val="101010"/>
                </a:solidFill>
              </a:rPr>
              <a:t>Case Management</a:t>
            </a:r>
            <a:endParaRPr sz="3366" b="1">
              <a:solidFill>
                <a:srgbClr val="101010"/>
              </a:solidFill>
            </a:endParaRPr>
          </a:p>
          <a:p>
            <a:pPr marL="457200" lvl="0" indent="-442379" algn="l" rtl="0">
              <a:spcBef>
                <a:spcPts val="0"/>
              </a:spcBef>
              <a:spcAft>
                <a:spcPts val="0"/>
              </a:spcAft>
              <a:buClr>
                <a:srgbClr val="101010"/>
              </a:buClr>
              <a:buSzPts val="3367"/>
              <a:buChar char="●"/>
            </a:pPr>
            <a:r>
              <a:rPr lang="en-US" sz="3366">
                <a:solidFill>
                  <a:srgbClr val="101010"/>
                </a:solidFill>
              </a:rPr>
              <a:t>Formalized Professional Development</a:t>
            </a:r>
            <a:endParaRPr sz="3366">
              <a:solidFill>
                <a:srgbClr val="101010"/>
              </a:solidFill>
            </a:endParaRPr>
          </a:p>
          <a:p>
            <a:pPr marL="457200" lvl="0" indent="-442379" algn="l" rtl="0">
              <a:spcBef>
                <a:spcPts val="0"/>
              </a:spcBef>
              <a:spcAft>
                <a:spcPts val="0"/>
              </a:spcAft>
              <a:buClr>
                <a:srgbClr val="101010"/>
              </a:buClr>
              <a:buSzPts val="3367"/>
              <a:buChar char="●"/>
            </a:pPr>
            <a:r>
              <a:rPr lang="en-US" sz="3366">
                <a:solidFill>
                  <a:srgbClr val="101010"/>
                </a:solidFill>
              </a:rPr>
              <a:t>Not a Special Education service</a:t>
            </a:r>
            <a:endParaRPr sz="3366">
              <a:solidFill>
                <a:srgbClr val="101010"/>
              </a:solidFill>
            </a:endParaRPr>
          </a:p>
          <a:p>
            <a:pPr marL="457200" lvl="0" indent="-442379" algn="l" rtl="0">
              <a:spcBef>
                <a:spcPts val="0"/>
              </a:spcBef>
              <a:spcAft>
                <a:spcPts val="0"/>
              </a:spcAft>
              <a:buClr>
                <a:srgbClr val="101010"/>
              </a:buClr>
              <a:buSzPts val="3367"/>
              <a:buChar char="●"/>
            </a:pPr>
            <a:r>
              <a:rPr lang="en-US" sz="3366">
                <a:solidFill>
                  <a:srgbClr val="101010"/>
                </a:solidFill>
              </a:rPr>
              <a:t>Counselor/Social Worker is </a:t>
            </a:r>
            <a:r>
              <a:rPr lang="en-US" sz="3366" b="1">
                <a:solidFill>
                  <a:srgbClr val="101010"/>
                </a:solidFill>
              </a:rPr>
              <a:t>not </a:t>
            </a:r>
            <a:r>
              <a:rPr lang="en-US" sz="3366">
                <a:solidFill>
                  <a:srgbClr val="101010"/>
                </a:solidFill>
              </a:rPr>
              <a:t>a “school” employee.</a:t>
            </a:r>
            <a:endParaRPr sz="3366">
              <a:solidFill>
                <a:srgbClr val="101010"/>
              </a:solidFill>
            </a:endParaRPr>
          </a:p>
          <a:p>
            <a:pPr marL="457200" lvl="0" indent="-442379" algn="l" rtl="0">
              <a:spcBef>
                <a:spcPts val="0"/>
              </a:spcBef>
              <a:spcAft>
                <a:spcPts val="0"/>
              </a:spcAft>
              <a:buClr>
                <a:srgbClr val="101010"/>
              </a:buClr>
              <a:buSzPts val="3367"/>
              <a:buChar char="●"/>
            </a:pPr>
            <a:r>
              <a:rPr lang="en-US" sz="3366">
                <a:solidFill>
                  <a:srgbClr val="101010"/>
                </a:solidFill>
              </a:rPr>
              <a:t>Services are </a:t>
            </a:r>
            <a:r>
              <a:rPr lang="en-US" sz="3366" b="1">
                <a:solidFill>
                  <a:srgbClr val="101010"/>
                </a:solidFill>
              </a:rPr>
              <a:t>not</a:t>
            </a:r>
            <a:r>
              <a:rPr lang="en-US" sz="3366">
                <a:solidFill>
                  <a:srgbClr val="101010"/>
                </a:solidFill>
              </a:rPr>
              <a:t> a packaged product.</a:t>
            </a:r>
            <a:endParaRPr sz="3366">
              <a:solidFill>
                <a:srgbClr val="101010"/>
              </a:solidFill>
            </a:endParaRPr>
          </a:p>
        </p:txBody>
      </p:sp>
      <p:sp>
        <p:nvSpPr>
          <p:cNvPr id="110" name="Google Shape;110;g12916248f28_0_0"/>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solidFill>
                  <a:schemeClr val="lt2"/>
                </a:solidFill>
                <a:latin typeface="Source Sans Pro"/>
                <a:ea typeface="Source Sans Pro"/>
                <a:cs typeface="Source Sans Pro"/>
                <a:sym typeface="Source Sans Pro"/>
              </a:rPr>
              <a:t>7</a:t>
            </a:fld>
            <a:endParaRPr>
              <a:solidFill>
                <a:schemeClr val="lt2"/>
              </a:solidFill>
              <a:latin typeface="Source Sans Pro"/>
              <a:ea typeface="Source Sans Pro"/>
              <a:cs typeface="Source Sans Pro"/>
              <a:sym typeface="Source Sans Pr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12916248f28_0_261"/>
          <p:cNvSpPr txBox="1">
            <a:spLocks noGrp="1"/>
          </p:cNvSpPr>
          <p:nvPr>
            <p:ph type="title"/>
          </p:nvPr>
        </p:nvSpPr>
        <p:spPr>
          <a:xfrm>
            <a:off x="415600" y="593367"/>
            <a:ext cx="11360700" cy="831300"/>
          </a:xfrm>
          <a:prstGeom prst="rect">
            <a:avLst/>
          </a:prstGeom>
        </p:spPr>
        <p:txBody>
          <a:bodyPr spcFirstLastPara="1" wrap="square" lIns="121900" tIns="121900" rIns="121900" bIns="121900" anchor="t" anchorCtr="0">
            <a:normAutofit fontScale="90000"/>
          </a:bodyPr>
          <a:lstStyle/>
          <a:p>
            <a:pPr marL="0" lvl="0" indent="0" algn="ctr" rtl="0">
              <a:spcBef>
                <a:spcPts val="0"/>
              </a:spcBef>
              <a:spcAft>
                <a:spcPts val="0"/>
              </a:spcAft>
              <a:buClr>
                <a:srgbClr val="000000"/>
              </a:buClr>
              <a:buSzPct val="45000"/>
              <a:buFont typeface="Arial"/>
              <a:buNone/>
            </a:pPr>
            <a:r>
              <a:rPr lang="en-US"/>
              <a:t>Distinctive Services in Partnership </a:t>
            </a:r>
            <a:endParaRPr/>
          </a:p>
          <a:p>
            <a:pPr marL="0" lvl="0" indent="0" algn="ctr" rtl="0">
              <a:spcBef>
                <a:spcPts val="0"/>
              </a:spcBef>
              <a:spcAft>
                <a:spcPts val="0"/>
              </a:spcAft>
              <a:buClr>
                <a:srgbClr val="000000"/>
              </a:buClr>
              <a:buSzPct val="45000"/>
              <a:buFont typeface="Arial"/>
              <a:buNone/>
            </a:pPr>
            <a:r>
              <a:rPr lang="en-US"/>
              <a:t>with </a:t>
            </a:r>
            <a:r>
              <a:rPr lang="en-US" b="1"/>
              <a:t>Families</a:t>
            </a:r>
            <a:r>
              <a:rPr lang="en-US"/>
              <a:t> and Districts</a:t>
            </a:r>
            <a:endParaRPr/>
          </a:p>
        </p:txBody>
      </p:sp>
      <p:sp>
        <p:nvSpPr>
          <p:cNvPr id="116" name="Google Shape;116;g12916248f28_0_261"/>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fontScale="25000" lnSpcReduction="20000"/>
          </a:bodyPr>
          <a:lstStyle/>
          <a:p>
            <a:pPr marL="0" lvl="0" indent="0" algn="l" rtl="0">
              <a:spcBef>
                <a:spcPts val="0"/>
              </a:spcBef>
              <a:spcAft>
                <a:spcPts val="0"/>
              </a:spcAft>
              <a:buNone/>
            </a:pPr>
            <a:endParaRPr sz="4666"/>
          </a:p>
          <a:p>
            <a:pPr marL="457200" lvl="0" indent="-441325" algn="l" rtl="0">
              <a:spcBef>
                <a:spcPts val="1600"/>
              </a:spcBef>
              <a:spcAft>
                <a:spcPts val="0"/>
              </a:spcAft>
              <a:buClr>
                <a:srgbClr val="101010"/>
              </a:buClr>
              <a:buSzPct val="100000"/>
              <a:buChar char="●"/>
            </a:pPr>
            <a:r>
              <a:rPr lang="en-US" sz="13400">
                <a:solidFill>
                  <a:srgbClr val="101010"/>
                </a:solidFill>
              </a:rPr>
              <a:t>Highly </a:t>
            </a:r>
            <a:r>
              <a:rPr lang="en-US" sz="13400" b="1">
                <a:solidFill>
                  <a:srgbClr val="101010"/>
                </a:solidFill>
              </a:rPr>
              <a:t>individualized</a:t>
            </a:r>
            <a:r>
              <a:rPr lang="en-US" sz="13400">
                <a:solidFill>
                  <a:srgbClr val="101010"/>
                </a:solidFill>
              </a:rPr>
              <a:t> to each family, school, district, county and community directly </a:t>
            </a:r>
            <a:r>
              <a:rPr lang="en-US" sz="13400" b="1">
                <a:solidFill>
                  <a:srgbClr val="101010"/>
                </a:solidFill>
              </a:rPr>
              <a:t>connects</a:t>
            </a:r>
            <a:r>
              <a:rPr lang="en-US" sz="13400">
                <a:solidFill>
                  <a:srgbClr val="101010"/>
                </a:solidFill>
              </a:rPr>
              <a:t> students and families to the services they need through ongoing </a:t>
            </a:r>
            <a:r>
              <a:rPr lang="en-US" sz="13400" b="1">
                <a:solidFill>
                  <a:srgbClr val="101010"/>
                </a:solidFill>
              </a:rPr>
              <a:t>support</a:t>
            </a:r>
            <a:endParaRPr sz="13400" b="1">
              <a:solidFill>
                <a:srgbClr val="101010"/>
              </a:solidFill>
            </a:endParaRPr>
          </a:p>
          <a:p>
            <a:pPr marL="914400" lvl="1" indent="-441325" algn="l" rtl="0">
              <a:spcBef>
                <a:spcPts val="0"/>
              </a:spcBef>
              <a:spcAft>
                <a:spcPts val="0"/>
              </a:spcAft>
              <a:buClr>
                <a:srgbClr val="101010"/>
              </a:buClr>
              <a:buSzPct val="100000"/>
              <a:buChar char="○"/>
            </a:pPr>
            <a:r>
              <a:rPr lang="en-US" sz="13400">
                <a:solidFill>
                  <a:srgbClr val="101010"/>
                </a:solidFill>
              </a:rPr>
              <a:t>Care coordination/referrals</a:t>
            </a:r>
            <a:endParaRPr sz="13400">
              <a:solidFill>
                <a:srgbClr val="101010"/>
              </a:solidFill>
            </a:endParaRPr>
          </a:p>
          <a:p>
            <a:pPr marL="914400" lvl="1" indent="-441325" algn="l" rtl="0">
              <a:spcBef>
                <a:spcPts val="0"/>
              </a:spcBef>
              <a:spcAft>
                <a:spcPts val="0"/>
              </a:spcAft>
              <a:buClr>
                <a:srgbClr val="101010"/>
              </a:buClr>
              <a:buSzPct val="100000"/>
              <a:buChar char="○"/>
            </a:pPr>
            <a:r>
              <a:rPr lang="en-US" sz="13400">
                <a:solidFill>
                  <a:srgbClr val="101010"/>
                </a:solidFill>
              </a:rPr>
              <a:t>Mental Health supports and services</a:t>
            </a:r>
            <a:endParaRPr sz="13400">
              <a:solidFill>
                <a:srgbClr val="101010"/>
              </a:solidFill>
            </a:endParaRPr>
          </a:p>
          <a:p>
            <a:pPr marL="914400" lvl="1" indent="-441325" algn="l" rtl="0">
              <a:spcBef>
                <a:spcPts val="0"/>
              </a:spcBef>
              <a:spcAft>
                <a:spcPts val="0"/>
              </a:spcAft>
              <a:buClr>
                <a:srgbClr val="101010"/>
              </a:buClr>
              <a:buSzPct val="100000"/>
              <a:buChar char="○"/>
            </a:pPr>
            <a:r>
              <a:rPr lang="en-US" sz="13400">
                <a:solidFill>
                  <a:srgbClr val="101010"/>
                </a:solidFill>
              </a:rPr>
              <a:t>Case Management</a:t>
            </a:r>
            <a:endParaRPr sz="13400">
              <a:solidFill>
                <a:srgbClr val="101010"/>
              </a:solidFill>
            </a:endParaRPr>
          </a:p>
          <a:p>
            <a:pPr marL="914400" lvl="1" indent="-441325" algn="l" rtl="0">
              <a:spcBef>
                <a:spcPts val="0"/>
              </a:spcBef>
              <a:spcAft>
                <a:spcPts val="0"/>
              </a:spcAft>
              <a:buClr>
                <a:srgbClr val="101010"/>
              </a:buClr>
              <a:buSzPct val="100000"/>
              <a:buChar char="○"/>
            </a:pPr>
            <a:r>
              <a:rPr lang="en-US" sz="13400">
                <a:solidFill>
                  <a:srgbClr val="101010"/>
                </a:solidFill>
              </a:rPr>
              <a:t>“</a:t>
            </a:r>
            <a:r>
              <a:rPr lang="en-US" sz="13400" b="1">
                <a:solidFill>
                  <a:srgbClr val="101010"/>
                </a:solidFill>
              </a:rPr>
              <a:t>In-home</a:t>
            </a:r>
            <a:r>
              <a:rPr lang="en-US" sz="13400">
                <a:solidFill>
                  <a:srgbClr val="101010"/>
                </a:solidFill>
              </a:rPr>
              <a:t>” or “Dunkin Donuts”services</a:t>
            </a:r>
            <a:endParaRPr sz="13400">
              <a:solidFill>
                <a:srgbClr val="101010"/>
              </a:solidFill>
            </a:endParaRPr>
          </a:p>
          <a:p>
            <a:pPr marL="914400" lvl="1" indent="-441325" algn="l" rtl="0">
              <a:spcBef>
                <a:spcPts val="0"/>
              </a:spcBef>
              <a:spcAft>
                <a:spcPts val="0"/>
              </a:spcAft>
              <a:buClr>
                <a:srgbClr val="101010"/>
              </a:buClr>
              <a:buSzPct val="100000"/>
              <a:buChar char="○"/>
            </a:pPr>
            <a:r>
              <a:rPr lang="en-US" sz="13400">
                <a:solidFill>
                  <a:srgbClr val="101010"/>
                </a:solidFill>
              </a:rPr>
              <a:t>Access to housing, food, basic needs</a:t>
            </a:r>
            <a:endParaRPr sz="13400">
              <a:solidFill>
                <a:srgbClr val="101010"/>
              </a:solidFill>
            </a:endParaRPr>
          </a:p>
          <a:p>
            <a:pPr marL="914400" lvl="1" indent="-441325" algn="l" rtl="0">
              <a:spcBef>
                <a:spcPts val="0"/>
              </a:spcBef>
              <a:spcAft>
                <a:spcPts val="0"/>
              </a:spcAft>
              <a:buClr>
                <a:srgbClr val="101010"/>
              </a:buClr>
              <a:buSzPct val="100000"/>
              <a:buChar char="○"/>
            </a:pPr>
            <a:r>
              <a:rPr lang="en-US" sz="13400">
                <a:solidFill>
                  <a:srgbClr val="101010"/>
                </a:solidFill>
              </a:rPr>
              <a:t>Builds family autonomy and strengthens school connections in the process</a:t>
            </a:r>
            <a:endParaRPr sz="13400">
              <a:solidFill>
                <a:srgbClr val="101010"/>
              </a:solidFill>
            </a:endParaRPr>
          </a:p>
          <a:p>
            <a:pPr marL="0" lvl="0" indent="0" algn="l" rtl="0">
              <a:spcBef>
                <a:spcPts val="1600"/>
              </a:spcBef>
              <a:spcAft>
                <a:spcPts val="1600"/>
              </a:spcAft>
              <a:buNone/>
            </a:pPr>
            <a:endParaRPr/>
          </a:p>
        </p:txBody>
      </p:sp>
      <p:sp>
        <p:nvSpPr>
          <p:cNvPr id="117" name="Google Shape;117;g12916248f28_0_261"/>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solidFill>
                  <a:schemeClr val="lt2"/>
                </a:solidFill>
                <a:latin typeface="Source Sans Pro"/>
                <a:ea typeface="Source Sans Pro"/>
                <a:cs typeface="Source Sans Pro"/>
                <a:sym typeface="Source Sans Pro"/>
              </a:rPr>
              <a:t>8</a:t>
            </a:fld>
            <a:endParaRPr>
              <a:solidFill>
                <a:schemeClr val="lt2"/>
              </a:solidFill>
              <a:latin typeface="Source Sans Pro"/>
              <a:ea typeface="Source Sans Pro"/>
              <a:cs typeface="Source Sans Pro"/>
              <a:sym typeface="Source Sans Pr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17accf34582_0_6"/>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9</a:t>
            </a:fld>
            <a:endParaRPr/>
          </a:p>
        </p:txBody>
      </p:sp>
      <p:pic>
        <p:nvPicPr>
          <p:cNvPr id="123" name="Google Shape;123;g17accf34582_0_6"/>
          <p:cNvPicPr preferRelativeResize="0"/>
          <p:nvPr/>
        </p:nvPicPr>
        <p:blipFill>
          <a:blip r:embed="rId3">
            <a:alphaModFix/>
          </a:blip>
          <a:stretch>
            <a:fillRect/>
          </a:stretch>
        </p:blipFill>
        <p:spPr>
          <a:xfrm>
            <a:off x="2433350" y="152400"/>
            <a:ext cx="7851760" cy="6553199"/>
          </a:xfrm>
          <a:prstGeom prst="rect">
            <a:avLst/>
          </a:prstGeom>
          <a:noFill/>
          <a:ln>
            <a:noFill/>
          </a:ln>
        </p:spPr>
      </p:pic>
      <p:sp>
        <p:nvSpPr>
          <p:cNvPr id="124" name="Google Shape;124;g17accf34582_0_6"/>
          <p:cNvSpPr txBox="1"/>
          <p:nvPr/>
        </p:nvSpPr>
        <p:spPr>
          <a:xfrm>
            <a:off x="1072500" y="211475"/>
            <a:ext cx="10453200" cy="10551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0"/>
              </a:spcAft>
              <a:buClr>
                <a:schemeClr val="dk2"/>
              </a:buClr>
              <a:buSzPts val="1100"/>
              <a:buFont typeface="Arial"/>
              <a:buNone/>
            </a:pPr>
            <a:r>
              <a:rPr lang="en-US" sz="3700">
                <a:solidFill>
                  <a:schemeClr val="dk2"/>
                </a:solidFill>
                <a:latin typeface="Roboto"/>
                <a:ea typeface="Roboto"/>
                <a:cs typeface="Roboto"/>
                <a:sym typeface="Roboto"/>
              </a:rPr>
              <a:t>Bridge Between School Personnel and Families </a:t>
            </a:r>
            <a:endParaRPr sz="2700">
              <a:solidFill>
                <a:schemeClr val="dk2"/>
              </a:solidFill>
              <a:latin typeface="Roboto"/>
              <a:ea typeface="Roboto"/>
              <a:cs typeface="Roboto"/>
              <a:sym typeface="Roboto"/>
            </a:endParaRPr>
          </a:p>
          <a:p>
            <a:pPr marL="0" lvl="0" indent="0" algn="l" rtl="0">
              <a:spcBef>
                <a:spcPts val="0"/>
              </a:spcBef>
              <a:spcAft>
                <a:spcPts val="0"/>
              </a:spcAft>
              <a:buNone/>
            </a:pPr>
            <a:endParaRPr>
              <a:latin typeface="Source Sans Pro"/>
              <a:ea typeface="Source Sans Pro"/>
              <a:cs typeface="Source Sans Pro"/>
              <a:sym typeface="Source Sans Pro"/>
            </a:endParaRPr>
          </a:p>
        </p:txBody>
      </p:sp>
      <p:sp>
        <p:nvSpPr>
          <p:cNvPr id="125" name="Google Shape;125;g17accf34582_0_6"/>
          <p:cNvSpPr txBox="1"/>
          <p:nvPr/>
        </p:nvSpPr>
        <p:spPr>
          <a:xfrm>
            <a:off x="3217525" y="4018125"/>
            <a:ext cx="1163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Source Sans Pro"/>
              <a:ea typeface="Source Sans Pro"/>
              <a:cs typeface="Source Sans Pro"/>
              <a:sym typeface="Source Sans Pro"/>
            </a:endParaRPr>
          </a:p>
        </p:txBody>
      </p:sp>
      <p:sp>
        <p:nvSpPr>
          <p:cNvPr id="126" name="Google Shape;126;g17accf34582_0_6"/>
          <p:cNvSpPr/>
          <p:nvPr/>
        </p:nvSpPr>
        <p:spPr>
          <a:xfrm>
            <a:off x="3021025" y="4044525"/>
            <a:ext cx="1556100" cy="347400"/>
          </a:xfrm>
          <a:prstGeom prst="rect">
            <a:avLst/>
          </a:prstGeom>
          <a:solidFill>
            <a:schemeClr val="lt1"/>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9144" algn="ctr" rtl="0">
              <a:spcBef>
                <a:spcPts val="0"/>
              </a:spcBef>
              <a:spcAft>
                <a:spcPts val="0"/>
              </a:spcAft>
              <a:buNone/>
            </a:pPr>
            <a:r>
              <a:rPr lang="en-US">
                <a:latin typeface="Arial Rounded"/>
                <a:ea typeface="Arial Rounded"/>
                <a:cs typeface="Arial Rounded"/>
                <a:sym typeface="Arial Rounded"/>
              </a:rPr>
              <a:t>RESOURCES</a:t>
            </a:r>
            <a:endParaRPr>
              <a:latin typeface="Arial Rounded"/>
              <a:ea typeface="Arial Rounded"/>
              <a:cs typeface="Arial Rounded"/>
              <a:sym typeface="Arial Rounded"/>
            </a:endParaRPr>
          </a:p>
        </p:txBody>
      </p:sp>
      <p:sp>
        <p:nvSpPr>
          <p:cNvPr id="127" name="Google Shape;127;g17accf34582_0_6"/>
          <p:cNvSpPr/>
          <p:nvPr/>
        </p:nvSpPr>
        <p:spPr>
          <a:xfrm>
            <a:off x="4766550" y="2897850"/>
            <a:ext cx="3065100" cy="757800"/>
          </a:xfrm>
          <a:prstGeom prst="rect">
            <a:avLst/>
          </a:prstGeom>
          <a:solidFill>
            <a:schemeClr val="lt1"/>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9144" algn="ctr" rtl="0">
              <a:spcBef>
                <a:spcPts val="0"/>
              </a:spcBef>
              <a:spcAft>
                <a:spcPts val="0"/>
              </a:spcAft>
              <a:buNone/>
            </a:pPr>
            <a:r>
              <a:rPr lang="en-US" sz="2500">
                <a:latin typeface="Arial Rounded"/>
                <a:ea typeface="Arial Rounded"/>
                <a:cs typeface="Arial Rounded"/>
                <a:sym typeface="Arial Rounded"/>
              </a:rPr>
              <a:t>FAMILY-FOCUSED </a:t>
            </a:r>
            <a:endParaRPr sz="2500">
              <a:latin typeface="Arial Rounded"/>
              <a:ea typeface="Arial Rounded"/>
              <a:cs typeface="Arial Rounded"/>
              <a:sym typeface="Arial Rounded"/>
            </a:endParaRPr>
          </a:p>
          <a:p>
            <a:pPr marL="0" lvl="0" indent="9144" algn="ctr" rtl="0">
              <a:spcBef>
                <a:spcPts val="0"/>
              </a:spcBef>
              <a:spcAft>
                <a:spcPts val="0"/>
              </a:spcAft>
              <a:buNone/>
            </a:pPr>
            <a:r>
              <a:rPr lang="en-US" sz="2500">
                <a:latin typeface="Arial Rounded"/>
                <a:ea typeface="Arial Rounded"/>
                <a:cs typeface="Arial Rounded"/>
                <a:sym typeface="Arial Rounded"/>
              </a:rPr>
              <a:t>PARTNERSHIP</a:t>
            </a:r>
            <a:endParaRPr sz="2500">
              <a:latin typeface="Arial Rounded"/>
              <a:ea typeface="Arial Rounded"/>
              <a:cs typeface="Arial Rounded"/>
              <a:sym typeface="Arial Rounded"/>
            </a:endParaRPr>
          </a:p>
        </p:txBody>
      </p:sp>
    </p:spTree>
  </p:cSld>
  <p:clrMapOvr>
    <a:masterClrMapping/>
  </p:clrMapOvr>
</p:sld>
</file>

<file path=ppt/theme/theme1.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2671</Words>
  <Application>Microsoft Office PowerPoint</Application>
  <PresentationFormat>Widescreen</PresentationFormat>
  <Paragraphs>326</Paragraphs>
  <Slides>35</Slides>
  <Notes>35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PT Sans Narrow</vt:lpstr>
      <vt:lpstr>Source Sans Pro</vt:lpstr>
      <vt:lpstr>EB Garamond</vt:lpstr>
      <vt:lpstr>Roboto</vt:lpstr>
      <vt:lpstr>Garamond</vt:lpstr>
      <vt:lpstr>Arial Rounded</vt:lpstr>
      <vt:lpstr>Raleway</vt:lpstr>
      <vt:lpstr>Calibri</vt:lpstr>
      <vt:lpstr>Arial</vt:lpstr>
      <vt:lpstr>Times New Roman</vt:lpstr>
      <vt:lpstr>Plum</vt:lpstr>
      <vt:lpstr> Partnering for Family Success MASS/MASC Panel Presentation,  November 3, 2022</vt:lpstr>
      <vt:lpstr>Why Family Success?</vt:lpstr>
      <vt:lpstr>Collaborative Models of Wraparound Services  are known as:</vt:lpstr>
      <vt:lpstr>PowerPoint Presentation</vt:lpstr>
      <vt:lpstr>Core Elements of the Model</vt:lpstr>
      <vt:lpstr>Distinctive Services in Partnership  with Families and Districts</vt:lpstr>
      <vt:lpstr>Distinctive Services in Partnership  with Families and Districts</vt:lpstr>
      <vt:lpstr>Distinctive Services in Partnership  with Families and Districts</vt:lpstr>
      <vt:lpstr>PowerPoint Presentation</vt:lpstr>
      <vt:lpstr>Panel Perspectives Format  10 Minutes Each</vt:lpstr>
      <vt:lpstr>Panel Perspective - Flexibility of Services</vt:lpstr>
      <vt:lpstr>Case Study</vt:lpstr>
      <vt:lpstr>AVC - Funding Model</vt:lpstr>
      <vt:lpstr>PowerPoint Presentation</vt:lpstr>
      <vt:lpstr>AVC - 2022 </vt:lpstr>
      <vt:lpstr>AVC - Unique Features</vt:lpstr>
      <vt:lpstr>NEC - Case Studies</vt:lpstr>
      <vt:lpstr>NEC - Funding Model</vt:lpstr>
      <vt:lpstr>NEC - Expansion </vt:lpstr>
      <vt:lpstr>READS - Case Study</vt:lpstr>
      <vt:lpstr>READS - Funding Model District Funded through purchase of Family Slots for the school year. </vt:lpstr>
      <vt:lpstr>PowerPoint Presentation</vt:lpstr>
      <vt:lpstr>READS - Expansion </vt:lpstr>
      <vt:lpstr>PowerPoint Presentation</vt:lpstr>
      <vt:lpstr>READS - Unique Features</vt:lpstr>
      <vt:lpstr>PowerPoint Presentation</vt:lpstr>
      <vt:lpstr>SEEM - Case Study</vt:lpstr>
      <vt:lpstr>SEEM - Funding Model</vt:lpstr>
      <vt:lpstr>SEEM - Expansion </vt:lpstr>
      <vt:lpstr>SEEM - Unique Features</vt:lpstr>
      <vt:lpstr>Distinctive Services to Districts and Families  are Evolving Continuously</vt:lpstr>
      <vt:lpstr>Q and A </vt:lpstr>
      <vt:lpstr>PowerPoint Presentation</vt:lpstr>
      <vt:lpstr>Making the Case for District Funding as Vital to Inclusion </vt:lpstr>
      <vt:lpstr>Examples: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Partnering for Family Success MASS/MASC Panel Presentation,  November 3, 2022</dc:title>
  <dc:creator>Bethany Estrella</dc:creator>
  <cp:lastModifiedBy>Sam Cheesman</cp:lastModifiedBy>
  <cp:revision>1</cp:revision>
  <dcterms:created xsi:type="dcterms:W3CDTF">2021-03-30T15:52:15Z</dcterms:created>
  <dcterms:modified xsi:type="dcterms:W3CDTF">2022-11-15T15:23:56Z</dcterms:modified>
</cp:coreProperties>
</file>