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5"/>
  </p:notesMasterIdLst>
  <p:sldIdLst>
    <p:sldId id="297" r:id="rId2"/>
    <p:sldId id="260" r:id="rId3"/>
    <p:sldId id="270" r:id="rId4"/>
    <p:sldId id="291" r:id="rId5"/>
    <p:sldId id="285" r:id="rId6"/>
    <p:sldId id="293" r:id="rId7"/>
    <p:sldId id="283" r:id="rId8"/>
    <p:sldId id="294" r:id="rId9"/>
    <p:sldId id="286" r:id="rId10"/>
    <p:sldId id="287" r:id="rId11"/>
    <p:sldId id="296" r:id="rId12"/>
    <p:sldId id="259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2696-7401-46BB-8E19-A4F786E3FCE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F007-BB46-4F1F-9C3E-AAF70258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3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it matter that the contract of the SBO is with the School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  <a:p>
            <a:r>
              <a:rPr lang="en-US" dirty="0"/>
              <a:t>Informing next year’s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grounding central authority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 of SBO is with the school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it matter that the contract of the SBO is with the School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it matter that warrants are signed and reviewed by the school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Acceptance of grants and gifts (share both MGLs?)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the acceptance of grants and gifts a good practice?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also quarterly reports? And transfers?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8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Quarterly budget reports and transfers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F007-BB46-4F1F-9C3E-AAF702582B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3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5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4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3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9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8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3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4163C8-DE02-48A7-BC54-435D319C45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E265767-8713-4415-8803-2B93D5CD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1BDBE-356B-B540-575F-76F9E9BF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96" y="461466"/>
            <a:ext cx="7210406" cy="5935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6653B-2658-9A92-5D40-28B89FF29DBC}"/>
              </a:ext>
            </a:extLst>
          </p:cNvPr>
          <p:cNvSpPr txBox="1"/>
          <p:nvPr/>
        </p:nvSpPr>
        <p:spPr>
          <a:xfrm>
            <a:off x="3983255" y="2967334"/>
            <a:ext cx="42254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OUTSIDE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BB0DC-0225-A6D9-DC83-04842BC540D0}"/>
              </a:ext>
            </a:extLst>
          </p:cNvPr>
          <p:cNvSpPr/>
          <p:nvPr/>
        </p:nvSpPr>
        <p:spPr>
          <a:xfrm>
            <a:off x="3937395" y="856646"/>
            <a:ext cx="43172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Committee role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financial oversight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26822-B5D9-B47C-05F2-0FE86E543B68}"/>
              </a:ext>
            </a:extLst>
          </p:cNvPr>
          <p:cNvSpPr txBox="1"/>
          <p:nvPr/>
        </p:nvSpPr>
        <p:spPr>
          <a:xfrm>
            <a:off x="3191576" y="5462743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srgbClr val="4A66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/>
              </a:rPr>
              <a:t>of budget season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4A66A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1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27573" y="1571020"/>
            <a:ext cx="8908033" cy="25145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>
                <a:latin typeface="+mj-lt"/>
              </a:rPr>
              <a:t>“only the school committee has the authority to transfer amounts between line items in its budget and cannot delegate this authority to any other municipal board or officer”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33263-04FD-09DD-94E9-C7E1A83D6F7B}"/>
              </a:ext>
            </a:extLst>
          </p:cNvPr>
          <p:cNvSpPr txBox="1"/>
          <p:nvPr/>
        </p:nvSpPr>
        <p:spPr>
          <a:xfrm>
            <a:off x="4140926" y="3793232"/>
            <a:ext cx="578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DOR opinion 93-660</a:t>
            </a:r>
          </a:p>
        </p:txBody>
      </p:sp>
    </p:spTree>
    <p:extLst>
      <p:ext uri="{BB962C8B-B14F-4D97-AF65-F5344CB8AC3E}">
        <p14:creationId xmlns:p14="http://schemas.microsoft.com/office/powerpoint/2010/main" val="11166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5C6A9-BDB1-DD55-BDBB-D0D82A418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61467"/>
            <a:ext cx="7210406" cy="5935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8CB4E-BCDB-1E57-8A47-234458193575}"/>
              </a:ext>
            </a:extLst>
          </p:cNvPr>
          <p:cNvSpPr txBox="1"/>
          <p:nvPr/>
        </p:nvSpPr>
        <p:spPr>
          <a:xfrm>
            <a:off x="2919404" y="2835936"/>
            <a:ext cx="609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37996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8AC1-B46B-9F7F-AA5B-4C38797F4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“…shall review and approve budgets…”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B757C-3BA6-B998-34E1-AC4692062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MGL Ch. 71, sec. 37A</a:t>
            </a:r>
          </a:p>
        </p:txBody>
      </p:sp>
    </p:spTree>
    <p:extLst>
      <p:ext uri="{BB962C8B-B14F-4D97-AF65-F5344CB8AC3E}">
        <p14:creationId xmlns:p14="http://schemas.microsoft.com/office/powerpoint/2010/main" val="25534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BF6B34-5766-D518-1E33-F324C842348B}"/>
              </a:ext>
            </a:extLst>
          </p:cNvPr>
          <p:cNvSpPr/>
          <p:nvPr/>
        </p:nvSpPr>
        <p:spPr>
          <a:xfrm>
            <a:off x="4363470" y="2949607"/>
            <a:ext cx="36231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TRUST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13ED6A-93C9-AC7F-C2EA-BE5EAAC1AA2D}"/>
              </a:ext>
            </a:extLst>
          </p:cNvPr>
          <p:cNvSpPr/>
          <p:nvPr/>
        </p:nvSpPr>
        <p:spPr>
          <a:xfrm>
            <a:off x="2275096" y="1655811"/>
            <a:ext cx="3001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oversight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B8A29-E911-1380-CE6A-73B581AB745D}"/>
              </a:ext>
            </a:extLst>
          </p:cNvPr>
          <p:cNvSpPr/>
          <p:nvPr/>
        </p:nvSpPr>
        <p:spPr>
          <a:xfrm rot="16200000">
            <a:off x="3032424" y="3641464"/>
            <a:ext cx="2307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pattFill prst="smCheck">
                  <a:fgClr>
                    <a:schemeClr val="bg2">
                      <a:lumMod val="25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EF8E8-6B68-E09F-04EE-77FE44CAB7B9}"/>
              </a:ext>
            </a:extLst>
          </p:cNvPr>
          <p:cNvSpPr/>
          <p:nvPr/>
        </p:nvSpPr>
        <p:spPr>
          <a:xfrm>
            <a:off x="2678807" y="2208675"/>
            <a:ext cx="55277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transparency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4FA62-E2C1-3EA7-3EA4-C40C71F1B4B6}"/>
              </a:ext>
            </a:extLst>
          </p:cNvPr>
          <p:cNvSpPr/>
          <p:nvPr/>
        </p:nvSpPr>
        <p:spPr>
          <a:xfrm>
            <a:off x="4865273" y="3973275"/>
            <a:ext cx="2983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authority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DE6AA-F3B7-B8C3-30D6-7896D9557953}"/>
              </a:ext>
            </a:extLst>
          </p:cNvPr>
          <p:cNvSpPr txBox="1"/>
          <p:nvPr/>
        </p:nvSpPr>
        <p:spPr>
          <a:xfrm rot="16200000">
            <a:off x="4721519" y="3453273"/>
            <a:ext cx="6598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297FD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97FD5"/>
                  </a:fgClr>
                  <a:bgClr>
                    <a:srgbClr val="297FD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97FD5">
                      <a:lumMod val="50000"/>
                    </a:srgbClr>
                  </a:inn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alignment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CBEA7-4E51-9A77-C153-6C567598802F}"/>
              </a:ext>
            </a:extLst>
          </p:cNvPr>
          <p:cNvSpPr/>
          <p:nvPr/>
        </p:nvSpPr>
        <p:spPr>
          <a:xfrm>
            <a:off x="5121487" y="1765767"/>
            <a:ext cx="3017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/>
              </a:rPr>
              <a:t>RESPECT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2F777C-86B4-BA1A-D7B6-BB4E581ADA23}"/>
              </a:ext>
            </a:extLst>
          </p:cNvPr>
          <p:cNvSpPr/>
          <p:nvPr/>
        </p:nvSpPr>
        <p:spPr>
          <a:xfrm rot="10800000" flipV="1">
            <a:off x="8143854" y="848559"/>
            <a:ext cx="915122" cy="493622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spc="-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BALANCE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51EB0-30CC-150C-5F6F-C22197CFB440}"/>
              </a:ext>
            </a:extLst>
          </p:cNvPr>
          <p:cNvSpPr txBox="1"/>
          <p:nvPr/>
        </p:nvSpPr>
        <p:spPr>
          <a:xfrm>
            <a:off x="510139" y="5447899"/>
            <a:ext cx="413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Brian Allen</a:t>
            </a:r>
          </a:p>
          <a:p>
            <a:r>
              <a:rPr lang="en-US" dirty="0"/>
              <a:t>Deputy Superintendent, COO/CFO</a:t>
            </a:r>
          </a:p>
          <a:p>
            <a:r>
              <a:rPr lang="en-US" dirty="0"/>
              <a:t>Worcester Public Schools</a:t>
            </a:r>
          </a:p>
          <a:p>
            <a:r>
              <a:rPr lang="en-US" dirty="0"/>
              <a:t>allenb@worcesterschools.net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4867A-9731-DC50-C5AB-6CEDFB834E88}"/>
              </a:ext>
            </a:extLst>
          </p:cNvPr>
          <p:cNvSpPr txBox="1"/>
          <p:nvPr/>
        </p:nvSpPr>
        <p:spPr>
          <a:xfrm>
            <a:off x="7122696" y="5445127"/>
            <a:ext cx="519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Tracy Novick</a:t>
            </a:r>
          </a:p>
          <a:p>
            <a:r>
              <a:rPr lang="en-US" dirty="0"/>
              <a:t>Field Director</a:t>
            </a:r>
          </a:p>
          <a:p>
            <a:r>
              <a:rPr lang="en-US" dirty="0"/>
              <a:t>Massachusetts Association of School Committees</a:t>
            </a:r>
          </a:p>
          <a:p>
            <a:r>
              <a:rPr lang="en-US" dirty="0"/>
              <a:t>novickt@masc.org</a:t>
            </a:r>
          </a:p>
        </p:txBody>
      </p:sp>
    </p:spTree>
    <p:extLst>
      <p:ext uri="{BB962C8B-B14F-4D97-AF65-F5344CB8AC3E}">
        <p14:creationId xmlns:p14="http://schemas.microsoft.com/office/powerpoint/2010/main" val="144704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2B3C4-FC98-3904-7620-59A752CE78F7}"/>
              </a:ext>
            </a:extLst>
          </p:cNvPr>
          <p:cNvSpPr txBox="1"/>
          <p:nvPr/>
        </p:nvSpPr>
        <p:spPr>
          <a:xfrm>
            <a:off x="400692" y="3130024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the School Committee authority?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21CD0-7977-64E7-F876-AD49E27F18A8}"/>
              </a:ext>
            </a:extLst>
          </p:cNvPr>
          <p:cNvSpPr txBox="1"/>
          <p:nvPr/>
        </p:nvSpPr>
        <p:spPr>
          <a:xfrm>
            <a:off x="551902" y="4208830"/>
            <a:ext cx="849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7089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877" y="830125"/>
            <a:ext cx="9966960" cy="29260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b="0" cap="none" dirty="0"/>
              <a:t>“A school committee may award a contract to a superintendent of schools or </a:t>
            </a:r>
            <a:r>
              <a:rPr lang="en-US" sz="4400" cap="none" dirty="0"/>
              <a:t>a school business administrator </a:t>
            </a:r>
            <a:r>
              <a:rPr lang="en-US" sz="4400" b="0" cap="none" dirty="0"/>
              <a:t>for periods not exceeding six years…”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MGL Ch.71, sec.41</a:t>
            </a:r>
          </a:p>
        </p:txBody>
      </p:sp>
    </p:spTree>
    <p:extLst>
      <p:ext uri="{BB962C8B-B14F-4D97-AF65-F5344CB8AC3E}">
        <p14:creationId xmlns:p14="http://schemas.microsoft.com/office/powerpoint/2010/main" val="10750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1BDBE-356B-B540-575F-76F9E9BF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61467"/>
            <a:ext cx="7210406" cy="5935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6653B-2658-9A92-5D40-28B89FF29DBC}"/>
              </a:ext>
            </a:extLst>
          </p:cNvPr>
          <p:cNvSpPr txBox="1"/>
          <p:nvPr/>
        </p:nvSpPr>
        <p:spPr>
          <a:xfrm>
            <a:off x="3047144" y="4942138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9098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MGL Ch.41, Sec.56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AE710-9D1D-B91C-9135-51B6A1BCF64A}"/>
              </a:ext>
            </a:extLst>
          </p:cNvPr>
          <p:cNvSpPr txBox="1"/>
          <p:nvPr/>
        </p:nvSpPr>
        <p:spPr>
          <a:xfrm>
            <a:off x="1273265" y="705394"/>
            <a:ext cx="9640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“The selectmen and all boards, committees, heads of departments and officers authorized to expend money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shall approve and transmit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to the town accountant as often as once each month all bills, drafts, orders and pay rolls chargeable to the respective appropriations of which they have the expenditure.”</a:t>
            </a:r>
          </a:p>
        </p:txBody>
      </p:sp>
    </p:spTree>
    <p:extLst>
      <p:ext uri="{BB962C8B-B14F-4D97-AF65-F5344CB8AC3E}">
        <p14:creationId xmlns:p14="http://schemas.microsoft.com/office/powerpoint/2010/main" val="287405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4AE26-C1FE-EF5F-9812-9F281718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61467"/>
            <a:ext cx="7210406" cy="59350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827388-06ED-3FB5-6D89-BBC43D83ECFF}"/>
              </a:ext>
            </a:extLst>
          </p:cNvPr>
          <p:cNvSpPr/>
          <p:nvPr/>
        </p:nvSpPr>
        <p:spPr>
          <a:xfrm>
            <a:off x="4671181" y="1849068"/>
            <a:ext cx="189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check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08E96-F943-5FF3-32BC-30F451FDF746}"/>
              </a:ext>
            </a:extLst>
          </p:cNvPr>
          <p:cNvSpPr/>
          <p:nvPr/>
        </p:nvSpPr>
        <p:spPr>
          <a:xfrm>
            <a:off x="5061254" y="2719010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7E3FE-C4E4-A0F7-E7CC-43B085B8FABA}"/>
              </a:ext>
            </a:extLst>
          </p:cNvPr>
          <p:cNvSpPr/>
          <p:nvPr/>
        </p:nvSpPr>
        <p:spPr>
          <a:xfrm>
            <a:off x="5061254" y="3510007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33739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01783" y="653144"/>
            <a:ext cx="9509760" cy="3572690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5800" dirty="0">
                <a:latin typeface="+mj-lt"/>
              </a:rPr>
              <a:t>“</a:t>
            </a:r>
            <a:r>
              <a:rPr lang="en-US" sz="8000" dirty="0">
                <a:latin typeface="+mj-lt"/>
              </a:rPr>
              <a:t>School committees of cities and towns and regional district school committees may </a:t>
            </a:r>
            <a:r>
              <a:rPr lang="en-US" sz="8000" b="1" dirty="0">
                <a:latin typeface="+mj-lt"/>
              </a:rPr>
              <a:t>accept grants or gifts </a:t>
            </a:r>
            <a:r>
              <a:rPr lang="en-US" sz="8000" dirty="0">
                <a:latin typeface="+mj-lt"/>
              </a:rPr>
              <a:t>for educational purposes from federal, state, county and municipal governments or agencies thereof, charitable foundations and private corporations and disburse the same for such purposes.”	</a:t>
            </a:r>
            <a:r>
              <a:rPr lang="en-US" sz="5800" dirty="0">
                <a:latin typeface="+mj-lt"/>
              </a:rPr>
              <a:t>	</a:t>
            </a:r>
            <a:r>
              <a:rPr lang="en-US" sz="3200" dirty="0"/>
              <a:t>					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CED00-1EE7-7CB2-34CD-B2691558A77D}"/>
              </a:ext>
            </a:extLst>
          </p:cNvPr>
          <p:cNvSpPr txBox="1"/>
          <p:nvPr/>
        </p:nvSpPr>
        <p:spPr>
          <a:xfrm>
            <a:off x="4232366" y="3825677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MGL Ch.71, Sec.37A</a:t>
            </a:r>
          </a:p>
        </p:txBody>
      </p:sp>
    </p:spTree>
    <p:extLst>
      <p:ext uri="{BB962C8B-B14F-4D97-AF65-F5344CB8AC3E}">
        <p14:creationId xmlns:p14="http://schemas.microsoft.com/office/powerpoint/2010/main" val="58825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FAB98-6D59-04EF-8DC4-F332BD48E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61467"/>
            <a:ext cx="7210406" cy="59350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1B2AE0-7A41-AC15-D954-E2D08299B87A}"/>
              </a:ext>
            </a:extLst>
          </p:cNvPr>
          <p:cNvSpPr/>
          <p:nvPr/>
        </p:nvSpPr>
        <p:spPr>
          <a:xfrm flipH="1">
            <a:off x="8804342" y="636997"/>
            <a:ext cx="769121" cy="5375747"/>
          </a:xfrm>
          <a:prstGeom prst="rect">
            <a:avLst/>
          </a:prstGeom>
          <a:noFill/>
        </p:spPr>
        <p:txBody>
          <a:bodyPr vert="wordArtVert" wrap="none" lIns="91440" tIns="45720" rIns="91440" bIns="45720" anchor="ctr" anchorCtr="0">
            <a:norm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4012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63486" y="707344"/>
            <a:ext cx="9199770" cy="32983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>
                <a:latin typeface="+mj-lt"/>
              </a:rPr>
              <a:t>“The vote of the legislative body of a city or town shall establish the total appropriation for the support of the public schools, but </a:t>
            </a:r>
            <a:r>
              <a:rPr lang="en-US" sz="3600" b="1" dirty="0">
                <a:latin typeface="+mj-lt"/>
              </a:rPr>
              <a:t>may not limit the authority </a:t>
            </a:r>
            <a:r>
              <a:rPr lang="en-US" sz="3600" dirty="0">
                <a:latin typeface="+mj-lt"/>
              </a:rPr>
              <a:t>of the school committee to determine expenditures within the total appropriation.”</a:t>
            </a:r>
            <a:r>
              <a:rPr lang="en-US" sz="3600" dirty="0"/>
              <a:t>	</a:t>
            </a:r>
            <a:r>
              <a:rPr lang="en-US" sz="3200" dirty="0"/>
              <a:t>					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7E681-52BB-89A6-561D-AC48D6CB5051}"/>
              </a:ext>
            </a:extLst>
          </p:cNvPr>
          <p:cNvSpPr txBox="1"/>
          <p:nvPr/>
        </p:nvSpPr>
        <p:spPr>
          <a:xfrm>
            <a:off x="4140926" y="3713329"/>
            <a:ext cx="565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MGL Ch.71, sec.34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3844</TotalTime>
  <Words>436</Words>
  <Application>Microsoft Office PowerPoint</Application>
  <PresentationFormat>Widescreen</PresentationFormat>
  <Paragraphs>63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Corbel</vt:lpstr>
      <vt:lpstr>Basis</vt:lpstr>
      <vt:lpstr>PowerPoint Presentation</vt:lpstr>
      <vt:lpstr>PowerPoint Presentation</vt:lpstr>
      <vt:lpstr>“A school committee may award a contract to a superintendent of schools or a school business administrator for periods not exceeding six years…”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“…shall review and approve budgets…”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Novick</dc:creator>
  <cp:lastModifiedBy>Tracy Novick</cp:lastModifiedBy>
  <cp:revision>27</cp:revision>
  <dcterms:created xsi:type="dcterms:W3CDTF">2022-10-13T22:47:11Z</dcterms:created>
  <dcterms:modified xsi:type="dcterms:W3CDTF">2022-11-04T15:14:18Z</dcterms:modified>
</cp:coreProperties>
</file>